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14"/>
  </p:notesMasterIdLst>
  <p:handoutMasterIdLst>
    <p:handoutMasterId r:id="rId15"/>
  </p:handoutMasterIdLst>
  <p:sldIdLst>
    <p:sldId id="281" r:id="rId2"/>
    <p:sldId id="258" r:id="rId3"/>
    <p:sldId id="283" r:id="rId4"/>
    <p:sldId id="260" r:id="rId5"/>
    <p:sldId id="282" r:id="rId6"/>
    <p:sldId id="284" r:id="rId7"/>
    <p:sldId id="288" r:id="rId8"/>
    <p:sldId id="285" r:id="rId9"/>
    <p:sldId id="289" r:id="rId10"/>
    <p:sldId id="286" r:id="rId11"/>
    <p:sldId id="292" r:id="rId12"/>
    <p:sldId id="287" r:id="rId13"/>
  </p:sldIdLst>
  <p:sldSz cx="12190413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28">
          <p15:clr>
            <a:srgbClr val="A4A3A4"/>
          </p15:clr>
        </p15:guide>
        <p15:guide id="2" orient="horz" pos="1094" userDrawn="1">
          <p15:clr>
            <a:srgbClr val="A4A3A4"/>
          </p15:clr>
        </p15:guide>
        <p15:guide id="4" pos="3908" userDrawn="1">
          <p15:clr>
            <a:srgbClr val="A4A3A4"/>
          </p15:clr>
        </p15:guide>
        <p15:guide id="5" pos="3777">
          <p15:clr>
            <a:srgbClr val="A4A3A4"/>
          </p15:clr>
        </p15:guide>
        <p15:guide id="6" pos="392" userDrawn="1">
          <p15:clr>
            <a:srgbClr val="A4A3A4"/>
          </p15:clr>
        </p15:guide>
        <p15:guide id="7" pos="72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66" autoAdjust="0"/>
  </p:normalViewPr>
  <p:slideViewPr>
    <p:cSldViewPr snapToGrid="0" snapToObjects="1">
      <p:cViewPr varScale="1">
        <p:scale>
          <a:sx n="112" d="100"/>
          <a:sy n="112" d="100"/>
        </p:scale>
        <p:origin x="552" y="108"/>
      </p:cViewPr>
      <p:guideLst>
        <p:guide orient="horz" pos="4028"/>
        <p:guide orient="horz" pos="1094"/>
        <p:guide pos="3908"/>
        <p:guide pos="3777"/>
        <p:guide pos="392"/>
        <p:guide pos="7241"/>
      </p:guideLst>
    </p:cSldViewPr>
  </p:slideViewPr>
  <p:outlineViewPr>
    <p:cViewPr>
      <p:scale>
        <a:sx n="33" d="100"/>
        <a:sy n="33" d="100"/>
      </p:scale>
      <p:origin x="0" y="26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notesViewPr>
    <p:cSldViewPr snapToGrid="0" snapToObjects="1">
      <p:cViewPr varScale="1">
        <p:scale>
          <a:sx n="84" d="100"/>
          <a:sy n="84" d="100"/>
        </p:scale>
        <p:origin x="-28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4319588" cy="457200"/>
          </a:xfrm>
          <a:prstGeom prst="rect">
            <a:avLst/>
          </a:prstGeom>
        </p:spPr>
        <p:txBody>
          <a:bodyPr vert="horz" lIns="180000" tIns="45720" rIns="9000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Kopfzeile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4643438" y="8891588"/>
            <a:ext cx="1441450" cy="252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8891588"/>
            <a:ext cx="4319588" cy="252412"/>
          </a:xfrm>
          <a:prstGeom prst="rect">
            <a:avLst/>
          </a:prstGeom>
        </p:spPr>
        <p:txBody>
          <a:bodyPr vert="horz" lIns="180000" tIns="45720" rIns="9000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6210300" y="8891588"/>
            <a:ext cx="647700" cy="252412"/>
          </a:xfrm>
          <a:prstGeom prst="rect">
            <a:avLst/>
          </a:prstGeom>
        </p:spPr>
        <p:txBody>
          <a:bodyPr vert="horz" lIns="90000" tIns="45720" rIns="18000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6CF43D-98A5-4EC3-8E38-F67B4244F8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67730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18000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Kopfzeile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4645025" y="8891588"/>
            <a:ext cx="1439863" cy="252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2588" y="914400"/>
            <a:ext cx="6092825" cy="3429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82588" y="4572000"/>
            <a:ext cx="6092825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8891588"/>
            <a:ext cx="4319588" cy="252412"/>
          </a:xfrm>
          <a:prstGeom prst="rect">
            <a:avLst/>
          </a:prstGeom>
        </p:spPr>
        <p:txBody>
          <a:bodyPr vert="horz" lIns="18000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210300" y="8891588"/>
            <a:ext cx="647700" cy="252412"/>
          </a:xfrm>
          <a:prstGeom prst="rect">
            <a:avLst/>
          </a:prstGeom>
        </p:spPr>
        <p:txBody>
          <a:bodyPr vert="horz" lIns="91440" tIns="45720" rIns="18000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12817C-0D69-4DB5-A283-282981DB8E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4457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2875" indent="-142875" algn="l" rtl="0" fontAlgn="base">
      <a:spcBef>
        <a:spcPct val="30000"/>
      </a:spcBef>
      <a:spcAft>
        <a:spcPct val="0"/>
      </a:spcAft>
      <a:buClr>
        <a:schemeClr val="tx2"/>
      </a:buClr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7338" indent="-142875" algn="l" rtl="0" fontAlgn="base">
      <a:spcBef>
        <a:spcPct val="30000"/>
      </a:spcBef>
      <a:spcAft>
        <a:spcPct val="0"/>
      </a:spcAft>
      <a:buClr>
        <a:schemeClr val="tx2"/>
      </a:buClr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1800" indent="-142875" algn="l" rtl="0" fontAlgn="base">
      <a:spcBef>
        <a:spcPct val="30000"/>
      </a:spcBef>
      <a:spcAft>
        <a:spcPct val="0"/>
      </a:spcAft>
      <a:buClr>
        <a:schemeClr val="tx2"/>
      </a:buClr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4675" indent="-142875" algn="l" rtl="0" fontAlgn="base">
      <a:spcBef>
        <a:spcPct val="30000"/>
      </a:spcBef>
      <a:spcAft>
        <a:spcPct val="0"/>
      </a:spcAft>
      <a:buClr>
        <a:schemeClr val="tx2"/>
      </a:buClr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76000" indent="-144000" algn="l" defTabSz="914400" rtl="0" eaLnBrk="1" latinLnBrk="0" hangingPunct="1"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1CEC7-210A-4CD1-8316-71ADC495B139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/>
          </a:p>
        </p:txBody>
      </p:sp>
      <p:sp>
        <p:nvSpPr>
          <p:cNvPr id="19461" name="Datumsplatzhalt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Datum</a:t>
            </a:r>
          </a:p>
        </p:txBody>
      </p:sp>
      <p:sp>
        <p:nvSpPr>
          <p:cNvPr id="19462" name="Fußzeilenplatzhalt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Fußzeile</a:t>
            </a:r>
          </a:p>
        </p:txBody>
      </p:sp>
      <p:sp>
        <p:nvSpPr>
          <p:cNvPr id="19463" name="Kopfzeilenplatzhalter 6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Kopfzeile</a:t>
            </a:r>
          </a:p>
        </p:txBody>
      </p:sp>
    </p:spTree>
    <p:extLst>
      <p:ext uri="{BB962C8B-B14F-4D97-AF65-F5344CB8AC3E}">
        <p14:creationId xmlns:p14="http://schemas.microsoft.com/office/powerpoint/2010/main" val="5294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CAF78-4C83-467B-9C9D-89358298D24A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/>
          </a:p>
        </p:txBody>
      </p:sp>
      <p:sp>
        <p:nvSpPr>
          <p:cNvPr id="20485" name="Datumsplatzhalt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Datum</a:t>
            </a:r>
          </a:p>
        </p:txBody>
      </p:sp>
      <p:sp>
        <p:nvSpPr>
          <p:cNvPr id="20486" name="Fußzeilenplatzhalt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Fußzeile</a:t>
            </a:r>
          </a:p>
        </p:txBody>
      </p:sp>
      <p:sp>
        <p:nvSpPr>
          <p:cNvPr id="20487" name="Kopfzeilenplatzhalter 6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Kopfzeile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>
            <a:fillRect/>
          </a:stretch>
        </p:blipFill>
        <p:spPr bwMode="gray">
          <a:xfrm>
            <a:off x="-9525" y="2490788"/>
            <a:ext cx="12199938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37"/>
          <p:cNvGrpSpPr>
            <a:grpSpLocks/>
          </p:cNvGrpSpPr>
          <p:nvPr/>
        </p:nvGrpSpPr>
        <p:grpSpPr bwMode="auto">
          <a:xfrm>
            <a:off x="520700" y="-215900"/>
            <a:ext cx="11145838" cy="195262"/>
            <a:chOff x="520716" y="-215558"/>
            <a:chExt cx="11145805" cy="194423"/>
          </a:xfrm>
        </p:grpSpPr>
        <p:grpSp>
          <p:nvGrpSpPr>
            <p:cNvPr id="7" name="Gruppieren 38"/>
            <p:cNvGrpSpPr>
              <a:grpSpLocks/>
            </p:cNvGrpSpPr>
            <p:nvPr/>
          </p:nvGrpSpPr>
          <p:grpSpPr bwMode="auto">
            <a:xfrm>
              <a:off x="520716" y="-215558"/>
              <a:ext cx="257143" cy="194423"/>
              <a:chOff x="-187945" y="5594515"/>
              <a:chExt cx="192882" cy="194423"/>
            </a:xfrm>
          </p:grpSpPr>
          <p:cxnSp>
            <p:nvCxnSpPr>
              <p:cNvPr id="18" name="Gerade Verbindung 17"/>
              <p:cNvCxnSpPr/>
              <p:nvPr userDrawn="1"/>
            </p:nvCxnSpPr>
            <p:spPr bwMode="gray">
              <a:xfrm rot="5400000">
                <a:off x="-152348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hteck 18"/>
              <p:cNvSpPr/>
              <p:nvPr userDrawn="1"/>
            </p:nvSpPr>
            <p:spPr bwMode="gray">
              <a:xfrm>
                <a:off x="-187945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15,12</a:t>
                </a:r>
              </a:p>
            </p:txBody>
          </p:sp>
        </p:grpSp>
        <p:grpSp>
          <p:nvGrpSpPr>
            <p:cNvPr id="8" name="Gruppieren 39"/>
            <p:cNvGrpSpPr>
              <a:grpSpLocks/>
            </p:cNvGrpSpPr>
            <p:nvPr/>
          </p:nvGrpSpPr>
          <p:grpSpPr bwMode="auto">
            <a:xfrm>
              <a:off x="5867416" y="-215558"/>
              <a:ext cx="257143" cy="194423"/>
              <a:chOff x="-187945" y="5594515"/>
              <a:chExt cx="192882" cy="194423"/>
            </a:xfrm>
          </p:grpSpPr>
          <p:cxnSp>
            <p:nvCxnSpPr>
              <p:cNvPr id="16" name="Gerade Verbindung 15"/>
              <p:cNvCxnSpPr/>
              <p:nvPr userDrawn="1"/>
            </p:nvCxnSpPr>
            <p:spPr bwMode="gray">
              <a:xfrm rot="5400000">
                <a:off x="-152360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hteck 16"/>
              <p:cNvSpPr/>
              <p:nvPr userDrawn="1"/>
            </p:nvSpPr>
            <p:spPr bwMode="gray">
              <a:xfrm>
                <a:off x="-187957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0,27</a:t>
                </a:r>
              </a:p>
            </p:txBody>
          </p:sp>
        </p:grpSp>
        <p:grpSp>
          <p:nvGrpSpPr>
            <p:cNvPr id="9" name="Gruppieren 40"/>
            <p:cNvGrpSpPr>
              <a:grpSpLocks/>
            </p:cNvGrpSpPr>
            <p:nvPr/>
          </p:nvGrpSpPr>
          <p:grpSpPr bwMode="auto">
            <a:xfrm>
              <a:off x="6062678" y="-215558"/>
              <a:ext cx="257143" cy="194423"/>
              <a:chOff x="-187945" y="5594515"/>
              <a:chExt cx="192882" cy="194423"/>
            </a:xfrm>
          </p:grpSpPr>
          <p:cxnSp>
            <p:nvCxnSpPr>
              <p:cNvPr id="14" name="Gerade Verbindung 13"/>
              <p:cNvCxnSpPr/>
              <p:nvPr userDrawn="1"/>
            </p:nvCxnSpPr>
            <p:spPr bwMode="gray">
              <a:xfrm rot="5400000">
                <a:off x="-152360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hteck 14"/>
              <p:cNvSpPr/>
              <p:nvPr userDrawn="1"/>
            </p:nvSpPr>
            <p:spPr bwMode="gray">
              <a:xfrm>
                <a:off x="-187956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0,27</a:t>
                </a:r>
              </a:p>
            </p:txBody>
          </p:sp>
        </p:grpSp>
        <p:grpSp>
          <p:nvGrpSpPr>
            <p:cNvPr id="11" name="Gruppieren 41"/>
            <p:cNvGrpSpPr>
              <a:grpSpLocks/>
            </p:cNvGrpSpPr>
            <p:nvPr/>
          </p:nvGrpSpPr>
          <p:grpSpPr bwMode="auto">
            <a:xfrm>
              <a:off x="11409378" y="-215558"/>
              <a:ext cx="257143" cy="194423"/>
              <a:chOff x="-187945" y="5594515"/>
              <a:chExt cx="192882" cy="194423"/>
            </a:xfrm>
          </p:grpSpPr>
          <p:cxnSp>
            <p:nvCxnSpPr>
              <p:cNvPr id="12" name="Gerade Verbindung 11"/>
              <p:cNvCxnSpPr/>
              <p:nvPr userDrawn="1"/>
            </p:nvCxnSpPr>
            <p:spPr bwMode="gray">
              <a:xfrm rot="5400000">
                <a:off x="-152372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hteck 12"/>
              <p:cNvSpPr/>
              <p:nvPr userDrawn="1"/>
            </p:nvSpPr>
            <p:spPr bwMode="gray">
              <a:xfrm>
                <a:off x="-187968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15,12</a:t>
                </a:r>
              </a:p>
            </p:txBody>
          </p:sp>
        </p:grp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85900" y="3429000"/>
            <a:ext cx="92186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uppieren 111"/>
          <p:cNvGrpSpPr>
            <a:grpSpLocks/>
          </p:cNvGrpSpPr>
          <p:nvPr/>
        </p:nvGrpSpPr>
        <p:grpSpPr bwMode="auto">
          <a:xfrm>
            <a:off x="-312738" y="1739900"/>
            <a:ext cx="271463" cy="4748213"/>
            <a:chOff x="-312083" y="1740297"/>
            <a:chExt cx="271280" cy="4748555"/>
          </a:xfrm>
        </p:grpSpPr>
        <p:grpSp>
          <p:nvGrpSpPr>
            <p:cNvPr id="52" name="Gruppieren 112"/>
            <p:cNvGrpSpPr>
              <a:grpSpLocks/>
            </p:cNvGrpSpPr>
            <p:nvPr/>
          </p:nvGrpSpPr>
          <p:grpSpPr bwMode="auto">
            <a:xfrm>
              <a:off x="-312083" y="6295970"/>
              <a:ext cx="271280" cy="192882"/>
              <a:chOff x="-312083" y="6295970"/>
              <a:chExt cx="271280" cy="192882"/>
            </a:xfrm>
          </p:grpSpPr>
          <p:cxnSp>
            <p:nvCxnSpPr>
              <p:cNvPr id="56" name="Gerade Verbindung 55"/>
              <p:cNvCxnSpPr/>
              <p:nvPr userDrawn="1"/>
            </p:nvCxnSpPr>
            <p:spPr bwMode="gray">
              <a:xfrm>
                <a:off x="-202619" y="6393595"/>
                <a:ext cx="16181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hteck 56"/>
              <p:cNvSpPr/>
              <p:nvPr userDrawn="1"/>
            </p:nvSpPr>
            <p:spPr bwMode="gray">
              <a:xfrm rot="16200000">
                <a:off x="-368473" y="6353140"/>
                <a:ext cx="192102" cy="793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8,24</a:t>
                </a:r>
              </a:p>
            </p:txBody>
          </p:sp>
        </p:grpSp>
        <p:grpSp>
          <p:nvGrpSpPr>
            <p:cNvPr id="53" name="Gruppieren 113"/>
            <p:cNvGrpSpPr>
              <a:grpSpLocks/>
            </p:cNvGrpSpPr>
            <p:nvPr/>
          </p:nvGrpSpPr>
          <p:grpSpPr bwMode="auto">
            <a:xfrm>
              <a:off x="-312083" y="1740297"/>
              <a:ext cx="271280" cy="192882"/>
              <a:chOff x="-312083" y="1703784"/>
              <a:chExt cx="271280" cy="192882"/>
            </a:xfrm>
          </p:grpSpPr>
          <p:cxnSp>
            <p:nvCxnSpPr>
              <p:cNvPr id="54" name="Gerade Verbindung 53"/>
              <p:cNvCxnSpPr/>
              <p:nvPr userDrawn="1"/>
            </p:nvCxnSpPr>
            <p:spPr bwMode="gray">
              <a:xfrm>
                <a:off x="-202619" y="1800629"/>
                <a:ext cx="16181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hteck 54"/>
              <p:cNvSpPr/>
              <p:nvPr userDrawn="1"/>
            </p:nvSpPr>
            <p:spPr bwMode="gray">
              <a:xfrm rot="16200000">
                <a:off x="-368473" y="1760174"/>
                <a:ext cx="192102" cy="793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4,42</a:t>
                </a:r>
              </a:p>
            </p:txBody>
          </p:sp>
        </p:grpSp>
      </p:grpSp>
      <p:sp>
        <p:nvSpPr>
          <p:cNvPr id="65" name="Titel 64"/>
          <p:cNvSpPr>
            <a:spLocks noGrp="1"/>
          </p:cNvSpPr>
          <p:nvPr>
            <p:ph type="ctrTitle"/>
          </p:nvPr>
        </p:nvSpPr>
        <p:spPr bwMode="gray">
          <a:xfrm>
            <a:off x="-1" y="1"/>
            <a:ext cx="12190413" cy="2504834"/>
          </a:xfrm>
          <a:custGeom>
            <a:avLst/>
            <a:gdLst>
              <a:gd name="connsiteX0" fmla="*/ 0 w 12190413"/>
              <a:gd name="connsiteY0" fmla="*/ 0 h 2504834"/>
              <a:gd name="connsiteX1" fmla="*/ 12190413 w 12190413"/>
              <a:gd name="connsiteY1" fmla="*/ 0 h 2504834"/>
              <a:gd name="connsiteX2" fmla="*/ 12190413 w 12190413"/>
              <a:gd name="connsiteY2" fmla="*/ 829996 h 2504834"/>
              <a:gd name="connsiteX3" fmla="*/ 9060657 w 12190413"/>
              <a:gd name="connsiteY3" fmla="*/ 829996 h 2504834"/>
              <a:gd name="connsiteX4" fmla="*/ 9060657 w 12190413"/>
              <a:gd name="connsiteY4" fmla="*/ 2504830 h 2504834"/>
              <a:gd name="connsiteX5" fmla="*/ 12190413 w 12190413"/>
              <a:gd name="connsiteY5" fmla="*/ 2504830 h 2504834"/>
              <a:gd name="connsiteX6" fmla="*/ 12190413 w 12190413"/>
              <a:gd name="connsiteY6" fmla="*/ 2504834 h 2504834"/>
              <a:gd name="connsiteX7" fmla="*/ 0 w 12190413"/>
              <a:gd name="connsiteY7" fmla="*/ 2504834 h 25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413" h="2504834">
                <a:moveTo>
                  <a:pt x="0" y="0"/>
                </a:moveTo>
                <a:lnTo>
                  <a:pt x="12190413" y="0"/>
                </a:lnTo>
                <a:lnTo>
                  <a:pt x="12190413" y="829996"/>
                </a:lnTo>
                <a:lnTo>
                  <a:pt x="9060657" y="829996"/>
                </a:lnTo>
                <a:lnTo>
                  <a:pt x="9060657" y="2504830"/>
                </a:lnTo>
                <a:lnTo>
                  <a:pt x="12190413" y="2504830"/>
                </a:lnTo>
                <a:lnTo>
                  <a:pt x="12190413" y="2504834"/>
                </a:lnTo>
                <a:lnTo>
                  <a:pt x="0" y="2504834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619200" tIns="482400" rIns="3456000" anchor="t">
            <a:no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50" y="1616101"/>
            <a:ext cx="7862852" cy="2880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632622" y="2001655"/>
            <a:ext cx="7858880" cy="216000"/>
          </a:xfrm>
        </p:spPr>
        <p:txBody>
          <a:bodyPr/>
          <a:lstStyle>
            <a:lvl1pPr marL="3175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8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59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0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pPr>
              <a:defRPr/>
            </a:pPr>
            <a:fld id="{FC502AD6-D8F7-4E14-97C2-F46807DB647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2" name="Picture 75" descr="C:\Users\bertscha\Desktop\ebmpapst_logobox_claim_2021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62" y="826915"/>
            <a:ext cx="3130549" cy="22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65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 bwMode="gray">
          <a:xfrm>
            <a:off x="646906" y="1834355"/>
            <a:ext cx="5346701" cy="4557713"/>
          </a:xfrm>
        </p:spPr>
        <p:txBody>
          <a:bodyPr tIns="648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7" name="Bildplatzhalter 8"/>
          <p:cNvSpPr>
            <a:spLocks noGrp="1"/>
          </p:cNvSpPr>
          <p:nvPr>
            <p:ph type="pic" sz="quarter" idx="15"/>
          </p:nvPr>
        </p:nvSpPr>
        <p:spPr bwMode="gray">
          <a:xfrm>
            <a:off x="6188869" y="1836737"/>
            <a:ext cx="5346701" cy="4557713"/>
          </a:xfrm>
        </p:spPr>
        <p:txBody>
          <a:bodyPr tIns="648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8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49" y="1152796"/>
            <a:ext cx="8838265" cy="345805"/>
          </a:xfr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solidFill>
            <a:schemeClr val="accent6"/>
          </a:solidFill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7CEB-4F56-4119-A99C-C60B299C67D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7944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 bwMode="gray">
          <a:xfrm>
            <a:off x="646907" y="1834356"/>
            <a:ext cx="5345907" cy="2178268"/>
          </a:xfrm>
        </p:spPr>
        <p:txBody>
          <a:bodyPr tIns="648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1" name="Bildplatzhalter 8"/>
          <p:cNvSpPr>
            <a:spLocks noGrp="1"/>
          </p:cNvSpPr>
          <p:nvPr>
            <p:ph type="pic" sz="quarter" idx="15"/>
          </p:nvPr>
        </p:nvSpPr>
        <p:spPr bwMode="gray">
          <a:xfrm>
            <a:off x="6189662" y="1834356"/>
            <a:ext cx="5345907" cy="2178268"/>
          </a:xfrm>
        </p:spPr>
        <p:txBody>
          <a:bodyPr tIns="648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3" name="Bildplatzhalter 8"/>
          <p:cNvSpPr>
            <a:spLocks noGrp="1"/>
          </p:cNvSpPr>
          <p:nvPr>
            <p:ph type="pic" sz="quarter" idx="16"/>
          </p:nvPr>
        </p:nvSpPr>
        <p:spPr bwMode="gray">
          <a:xfrm>
            <a:off x="646907" y="4213802"/>
            <a:ext cx="5345907" cy="2178268"/>
          </a:xfrm>
        </p:spPr>
        <p:txBody>
          <a:bodyPr tIns="648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4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6189662" y="4213802"/>
            <a:ext cx="5345907" cy="2178268"/>
          </a:xfrm>
        </p:spPr>
        <p:txBody>
          <a:bodyPr tIns="648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5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49" y="1152796"/>
            <a:ext cx="8838265" cy="345805"/>
          </a:xfr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1E6F-76DF-4D51-8C18-5F787CBA626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60950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 bwMode="gray">
          <a:xfrm>
            <a:off x="0" y="1118807"/>
            <a:ext cx="12195176" cy="5739193"/>
          </a:xfrm>
          <a:custGeom>
            <a:avLst/>
            <a:gdLst/>
            <a:ahLst/>
            <a:cxnLst/>
            <a:rect l="l" t="t" r="r" b="b"/>
            <a:pathLst>
              <a:path w="12190413" h="5734431">
                <a:moveTo>
                  <a:pt x="0" y="0"/>
                </a:moveTo>
                <a:lnTo>
                  <a:pt x="10090800" y="0"/>
                </a:lnTo>
                <a:lnTo>
                  <a:pt x="10090800" y="5142"/>
                </a:lnTo>
                <a:lnTo>
                  <a:pt x="10090800" y="374896"/>
                </a:lnTo>
                <a:lnTo>
                  <a:pt x="12190413" y="374896"/>
                </a:lnTo>
                <a:lnTo>
                  <a:pt x="12190413" y="5734431"/>
                </a:lnTo>
                <a:lnTo>
                  <a:pt x="1" y="5734431"/>
                </a:lnTo>
                <a:lnTo>
                  <a:pt x="1" y="465666"/>
                </a:lnTo>
                <a:lnTo>
                  <a:pt x="0" y="465666"/>
                </a:lnTo>
                <a:close/>
              </a:path>
            </a:pathLst>
          </a:custGeom>
        </p:spPr>
        <p:txBody>
          <a:bodyPr tIns="648000" rtlCol="0" anchor="ctr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solidFill>
            <a:schemeClr val="accent2"/>
          </a:solidFill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A157-FC9E-47CB-A6AB-7D9E667922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68214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49" y="1152796"/>
            <a:ext cx="8838265" cy="345805"/>
          </a:xfr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solidFill>
            <a:schemeClr val="accent3"/>
          </a:solidFill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8F01-0BAE-4E87-9667-E232837E70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55357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G_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5BBDD2F-9241-40BC-8867-07700E98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763" y="6492875"/>
            <a:ext cx="7699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Datum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15D699D-F309-40CE-A11B-8EFD7E06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1300" y="6492875"/>
            <a:ext cx="10023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02B61F0-156D-4586-AE99-565DF585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213" y="6492875"/>
            <a:ext cx="257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8F01-0BAE-4E87-9667-E232837E70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3A11243-3298-46D7-BD32-7A304EE6C6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-7706"/>
            <a:ext cx="12190413" cy="6865705"/>
          </a:xfrm>
          <a:custGeom>
            <a:avLst/>
            <a:gdLst>
              <a:gd name="connsiteX0" fmla="*/ 8784325 w 12190413"/>
              <a:gd name="connsiteY0" fmla="*/ 4883660 h 6865705"/>
              <a:gd name="connsiteX1" fmla="*/ 8784325 w 12190413"/>
              <a:gd name="connsiteY1" fmla="*/ 6427263 h 6865705"/>
              <a:gd name="connsiteX2" fmla="*/ 10944325 w 12190413"/>
              <a:gd name="connsiteY2" fmla="*/ 6427263 h 6865705"/>
              <a:gd name="connsiteX3" fmla="*/ 10944325 w 12190413"/>
              <a:gd name="connsiteY3" fmla="*/ 4883660 h 6865705"/>
              <a:gd name="connsiteX4" fmla="*/ 0 w 12190413"/>
              <a:gd name="connsiteY4" fmla="*/ 0 h 6865705"/>
              <a:gd name="connsiteX5" fmla="*/ 12190413 w 12190413"/>
              <a:gd name="connsiteY5" fmla="*/ 0 h 6865705"/>
              <a:gd name="connsiteX6" fmla="*/ 12190413 w 12190413"/>
              <a:gd name="connsiteY6" fmla="*/ 6865705 h 6865705"/>
              <a:gd name="connsiteX7" fmla="*/ 0 w 12190413"/>
              <a:gd name="connsiteY7" fmla="*/ 6865705 h 686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413" h="6865705">
                <a:moveTo>
                  <a:pt x="8784325" y="4883660"/>
                </a:moveTo>
                <a:lnTo>
                  <a:pt x="8784325" y="6427263"/>
                </a:lnTo>
                <a:lnTo>
                  <a:pt x="10944325" y="6427263"/>
                </a:lnTo>
                <a:lnTo>
                  <a:pt x="10944325" y="4883660"/>
                </a:lnTo>
                <a:close/>
                <a:moveTo>
                  <a:pt x="0" y="0"/>
                </a:moveTo>
                <a:lnTo>
                  <a:pt x="12190413" y="0"/>
                </a:lnTo>
                <a:lnTo>
                  <a:pt x="12190413" y="6865705"/>
                </a:lnTo>
                <a:lnTo>
                  <a:pt x="0" y="686570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1A60C81-A32A-45E6-961A-947D519F406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39763" y="6492875"/>
            <a:ext cx="769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10F37E4-AE89-4C73-B41B-3FD293727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33213" y="6492875"/>
            <a:ext cx="25717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0AEB338-9A01-4568-801D-896C2E9782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B5FC1B4-0473-47E8-846B-AD7E5EE24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22301" y="4270848"/>
            <a:ext cx="10872000" cy="1764000"/>
          </a:xfrm>
          <a:custGeom>
            <a:avLst/>
            <a:gdLst>
              <a:gd name="connsiteX0" fmla="*/ 0 w 10872000"/>
              <a:gd name="connsiteY0" fmla="*/ 0 h 1764000"/>
              <a:gd name="connsiteX1" fmla="*/ 10872000 w 10872000"/>
              <a:gd name="connsiteY1" fmla="*/ 0 h 1764000"/>
              <a:gd name="connsiteX2" fmla="*/ 10872000 w 10872000"/>
              <a:gd name="connsiteY2" fmla="*/ 1764000 h 1764000"/>
              <a:gd name="connsiteX3" fmla="*/ 10322024 w 10872000"/>
              <a:gd name="connsiteY3" fmla="*/ 1764000 h 1764000"/>
              <a:gd name="connsiteX4" fmla="*/ 10322024 w 10872000"/>
              <a:gd name="connsiteY4" fmla="*/ 605106 h 1764000"/>
              <a:gd name="connsiteX5" fmla="*/ 8162024 w 10872000"/>
              <a:gd name="connsiteY5" fmla="*/ 605106 h 1764000"/>
              <a:gd name="connsiteX6" fmla="*/ 8162024 w 10872000"/>
              <a:gd name="connsiteY6" fmla="*/ 1764000 h 1764000"/>
              <a:gd name="connsiteX7" fmla="*/ 0 w 10872000"/>
              <a:gd name="connsiteY7" fmla="*/ 1764000 h 17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0" h="1764000">
                <a:moveTo>
                  <a:pt x="0" y="0"/>
                </a:moveTo>
                <a:lnTo>
                  <a:pt x="10872000" y="0"/>
                </a:lnTo>
                <a:lnTo>
                  <a:pt x="10872000" y="1764000"/>
                </a:lnTo>
                <a:lnTo>
                  <a:pt x="10322024" y="1764000"/>
                </a:lnTo>
                <a:lnTo>
                  <a:pt x="10322024" y="605106"/>
                </a:lnTo>
                <a:lnTo>
                  <a:pt x="8162024" y="605106"/>
                </a:lnTo>
                <a:lnTo>
                  <a:pt x="8162024" y="1764000"/>
                </a:lnTo>
                <a:lnTo>
                  <a:pt x="0" y="1764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F44EF97-2398-47DE-AB44-434E736BED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356" y="4589049"/>
            <a:ext cx="7556393" cy="522701"/>
          </a:xfrm>
        </p:spPr>
        <p:txBody>
          <a:bodyPr/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0FDF11C-B938-44D7-B045-AEF9749B19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357" y="5104003"/>
            <a:ext cx="7556392" cy="81419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11" name="Picture 75" descr="C:\Users\bertscha\Desktop\ebmpapst_logobox_claim_2021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25" y="4875954"/>
            <a:ext cx="2160000" cy="15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5426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EF45E2FA-05DB-48DB-86AF-50EE5E7485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0413" cy="6858000"/>
          </a:xfrm>
          <a:custGeom>
            <a:avLst/>
            <a:gdLst>
              <a:gd name="connsiteX0" fmla="*/ 8784325 w 12190413"/>
              <a:gd name="connsiteY0" fmla="*/ 1055583 h 6858000"/>
              <a:gd name="connsiteX1" fmla="*/ 8784325 w 12190413"/>
              <a:gd name="connsiteY1" fmla="*/ 2599186 h 6858000"/>
              <a:gd name="connsiteX2" fmla="*/ 10944325 w 12190413"/>
              <a:gd name="connsiteY2" fmla="*/ 2599186 h 6858000"/>
              <a:gd name="connsiteX3" fmla="*/ 10944325 w 12190413"/>
              <a:gd name="connsiteY3" fmla="*/ 1055583 h 6858000"/>
              <a:gd name="connsiteX4" fmla="*/ 0 w 12190413"/>
              <a:gd name="connsiteY4" fmla="*/ 0 h 6858000"/>
              <a:gd name="connsiteX5" fmla="*/ 12190413 w 12190413"/>
              <a:gd name="connsiteY5" fmla="*/ 0 h 6858000"/>
              <a:gd name="connsiteX6" fmla="*/ 12190413 w 12190413"/>
              <a:gd name="connsiteY6" fmla="*/ 6858000 h 6858000"/>
              <a:gd name="connsiteX7" fmla="*/ 0 w 1219041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413" h="6858000">
                <a:moveTo>
                  <a:pt x="8784325" y="1055583"/>
                </a:moveTo>
                <a:lnTo>
                  <a:pt x="8784325" y="2599186"/>
                </a:lnTo>
                <a:lnTo>
                  <a:pt x="10944325" y="2599186"/>
                </a:lnTo>
                <a:lnTo>
                  <a:pt x="10944325" y="1055583"/>
                </a:lnTo>
                <a:close/>
                <a:moveTo>
                  <a:pt x="0" y="0"/>
                </a:moveTo>
                <a:lnTo>
                  <a:pt x="12190413" y="0"/>
                </a:lnTo>
                <a:lnTo>
                  <a:pt x="12190413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6105D96-9F8C-4E9E-843C-1819516C723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39763" y="6492875"/>
            <a:ext cx="769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9FFE9A7-C026-47DD-8074-4DF511C8C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33213" y="6492875"/>
            <a:ext cx="25717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0AEB338-9A01-4568-801D-896C2E9782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B5FC1B4-0473-47E8-846B-AD7E5EE24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22301" y="450477"/>
            <a:ext cx="10872000" cy="1764000"/>
          </a:xfrm>
          <a:custGeom>
            <a:avLst/>
            <a:gdLst>
              <a:gd name="connsiteX0" fmla="*/ 0 w 10872000"/>
              <a:gd name="connsiteY0" fmla="*/ 0 h 1764000"/>
              <a:gd name="connsiteX1" fmla="*/ 10872000 w 10872000"/>
              <a:gd name="connsiteY1" fmla="*/ 0 h 1764000"/>
              <a:gd name="connsiteX2" fmla="*/ 10872000 w 10872000"/>
              <a:gd name="connsiteY2" fmla="*/ 1764000 h 1764000"/>
              <a:gd name="connsiteX3" fmla="*/ 10322024 w 10872000"/>
              <a:gd name="connsiteY3" fmla="*/ 1764000 h 1764000"/>
              <a:gd name="connsiteX4" fmla="*/ 10322024 w 10872000"/>
              <a:gd name="connsiteY4" fmla="*/ 605106 h 1764000"/>
              <a:gd name="connsiteX5" fmla="*/ 8162024 w 10872000"/>
              <a:gd name="connsiteY5" fmla="*/ 605106 h 1764000"/>
              <a:gd name="connsiteX6" fmla="*/ 8162024 w 10872000"/>
              <a:gd name="connsiteY6" fmla="*/ 1764000 h 1764000"/>
              <a:gd name="connsiteX7" fmla="*/ 0 w 10872000"/>
              <a:gd name="connsiteY7" fmla="*/ 1764000 h 17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0" h="1764000">
                <a:moveTo>
                  <a:pt x="0" y="0"/>
                </a:moveTo>
                <a:lnTo>
                  <a:pt x="10872000" y="0"/>
                </a:lnTo>
                <a:lnTo>
                  <a:pt x="10872000" y="1764000"/>
                </a:lnTo>
                <a:lnTo>
                  <a:pt x="10322024" y="1764000"/>
                </a:lnTo>
                <a:lnTo>
                  <a:pt x="10322024" y="605106"/>
                </a:lnTo>
                <a:lnTo>
                  <a:pt x="8162024" y="605106"/>
                </a:lnTo>
                <a:lnTo>
                  <a:pt x="8162024" y="1764000"/>
                </a:lnTo>
                <a:lnTo>
                  <a:pt x="0" y="1764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>
            <a:lvl1pPr>
              <a:tabLst>
                <a:tab pos="5019675" algn="l"/>
              </a:tabLst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F44EF97-2398-47DE-AB44-434E736BED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356" y="768678"/>
            <a:ext cx="7556393" cy="522701"/>
          </a:xfrm>
        </p:spPr>
        <p:txBody>
          <a:bodyPr/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0FDF11C-B938-44D7-B045-AEF9749B19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357" y="1283632"/>
            <a:ext cx="7556392" cy="81419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11" name="Picture 75" descr="C:\Users\bertscha\Desktop\ebmpapst_logobox_claim_2021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25" y="1055740"/>
            <a:ext cx="2160000" cy="15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205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BA3AE964-FDF6-4140-81E0-E02657A482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0" y="1761114"/>
            <a:ext cx="12190413" cy="5096887"/>
          </a:xfrm>
          <a:custGeom>
            <a:avLst/>
            <a:gdLst>
              <a:gd name="connsiteX0" fmla="*/ 9395043 w 12190413"/>
              <a:gd name="connsiteY0" fmla="*/ 2708 h 5096887"/>
              <a:gd name="connsiteX1" fmla="*/ 9395043 w 12190413"/>
              <a:gd name="connsiteY1" fmla="*/ 456194 h 5096887"/>
              <a:gd name="connsiteX2" fmla="*/ 11891963 w 12190413"/>
              <a:gd name="connsiteY2" fmla="*/ 456194 h 5096887"/>
              <a:gd name="connsiteX3" fmla="*/ 11891963 w 12190413"/>
              <a:gd name="connsiteY3" fmla="*/ 2708 h 5096887"/>
              <a:gd name="connsiteX4" fmla="*/ 0 w 12190413"/>
              <a:gd name="connsiteY4" fmla="*/ 0 h 5096887"/>
              <a:gd name="connsiteX5" fmla="*/ 12190413 w 12190413"/>
              <a:gd name="connsiteY5" fmla="*/ 0 h 5096887"/>
              <a:gd name="connsiteX6" fmla="*/ 12190413 w 12190413"/>
              <a:gd name="connsiteY6" fmla="*/ 5096887 h 5096887"/>
              <a:gd name="connsiteX7" fmla="*/ 0 w 12190413"/>
              <a:gd name="connsiteY7" fmla="*/ 5096887 h 5096887"/>
              <a:gd name="connsiteX0" fmla="*/ 9395043 w 12190413"/>
              <a:gd name="connsiteY0" fmla="*/ 2708 h 5096887"/>
              <a:gd name="connsiteX1" fmla="*/ 9395043 w 12190413"/>
              <a:gd name="connsiteY1" fmla="*/ 447648 h 5096887"/>
              <a:gd name="connsiteX2" fmla="*/ 11891963 w 12190413"/>
              <a:gd name="connsiteY2" fmla="*/ 456194 h 5096887"/>
              <a:gd name="connsiteX3" fmla="*/ 11891963 w 12190413"/>
              <a:gd name="connsiteY3" fmla="*/ 2708 h 5096887"/>
              <a:gd name="connsiteX4" fmla="*/ 9395043 w 12190413"/>
              <a:gd name="connsiteY4" fmla="*/ 2708 h 5096887"/>
              <a:gd name="connsiteX5" fmla="*/ 0 w 12190413"/>
              <a:gd name="connsiteY5" fmla="*/ 0 h 5096887"/>
              <a:gd name="connsiteX6" fmla="*/ 12190413 w 12190413"/>
              <a:gd name="connsiteY6" fmla="*/ 0 h 5096887"/>
              <a:gd name="connsiteX7" fmla="*/ 12190413 w 12190413"/>
              <a:gd name="connsiteY7" fmla="*/ 5096887 h 5096887"/>
              <a:gd name="connsiteX8" fmla="*/ 0 w 12190413"/>
              <a:gd name="connsiteY8" fmla="*/ 5096887 h 5096887"/>
              <a:gd name="connsiteX9" fmla="*/ 0 w 12190413"/>
              <a:gd name="connsiteY9" fmla="*/ 0 h 5096887"/>
              <a:gd name="connsiteX0" fmla="*/ 9395043 w 12190413"/>
              <a:gd name="connsiteY0" fmla="*/ 2708 h 5096887"/>
              <a:gd name="connsiteX1" fmla="*/ 9395043 w 12190413"/>
              <a:gd name="connsiteY1" fmla="*/ 447648 h 5096887"/>
              <a:gd name="connsiteX2" fmla="*/ 11891963 w 12190413"/>
              <a:gd name="connsiteY2" fmla="*/ 444799 h 5096887"/>
              <a:gd name="connsiteX3" fmla="*/ 11891963 w 12190413"/>
              <a:gd name="connsiteY3" fmla="*/ 2708 h 5096887"/>
              <a:gd name="connsiteX4" fmla="*/ 9395043 w 12190413"/>
              <a:gd name="connsiteY4" fmla="*/ 2708 h 5096887"/>
              <a:gd name="connsiteX5" fmla="*/ 0 w 12190413"/>
              <a:gd name="connsiteY5" fmla="*/ 0 h 5096887"/>
              <a:gd name="connsiteX6" fmla="*/ 12190413 w 12190413"/>
              <a:gd name="connsiteY6" fmla="*/ 0 h 5096887"/>
              <a:gd name="connsiteX7" fmla="*/ 12190413 w 12190413"/>
              <a:gd name="connsiteY7" fmla="*/ 5096887 h 5096887"/>
              <a:gd name="connsiteX8" fmla="*/ 0 w 12190413"/>
              <a:gd name="connsiteY8" fmla="*/ 5096887 h 5096887"/>
              <a:gd name="connsiteX9" fmla="*/ 0 w 12190413"/>
              <a:gd name="connsiteY9" fmla="*/ 0 h 509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0413" h="5096887">
                <a:moveTo>
                  <a:pt x="9395043" y="2708"/>
                </a:moveTo>
                <a:lnTo>
                  <a:pt x="9395043" y="447648"/>
                </a:lnTo>
                <a:lnTo>
                  <a:pt x="11891963" y="444799"/>
                </a:lnTo>
                <a:lnTo>
                  <a:pt x="11891963" y="2708"/>
                </a:lnTo>
                <a:lnTo>
                  <a:pt x="9395043" y="2708"/>
                </a:lnTo>
                <a:close/>
                <a:moveTo>
                  <a:pt x="0" y="0"/>
                </a:moveTo>
                <a:lnTo>
                  <a:pt x="12190413" y="0"/>
                </a:lnTo>
                <a:lnTo>
                  <a:pt x="12190413" y="5096887"/>
                </a:lnTo>
                <a:lnTo>
                  <a:pt x="0" y="50968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Datumsplatzhalter 3">
            <a:extLst>
              <a:ext uri="{FF2B5EF4-FFF2-40B4-BE49-F238E27FC236}">
                <a16:creationId xmlns:a16="http://schemas.microsoft.com/office/drawing/2014/main" id="{A08A97F9-43A4-4356-AF53-CFE041B3685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39763" y="6492875"/>
            <a:ext cx="769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40" name="Foliennummernplatzhalter 5">
            <a:extLst>
              <a:ext uri="{FF2B5EF4-FFF2-40B4-BE49-F238E27FC236}">
                <a16:creationId xmlns:a16="http://schemas.microsoft.com/office/drawing/2014/main" id="{7ACB3357-5B20-48C4-A4EA-C11093298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33213" y="6492875"/>
            <a:ext cx="25717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0AEB338-9A01-4568-801D-896C2E9782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9" name="Titel 38">
            <a:extLst>
              <a:ext uri="{FF2B5EF4-FFF2-40B4-BE49-F238E27FC236}">
                <a16:creationId xmlns:a16="http://schemas.microsoft.com/office/drawing/2014/main" id="{ED96EB8F-9F3F-4A2B-BF42-45E49280C3A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-1" y="-1"/>
            <a:ext cx="12190414" cy="1763823"/>
          </a:xfrm>
          <a:custGeom>
            <a:avLst/>
            <a:gdLst>
              <a:gd name="connsiteX0" fmla="*/ 0 w 12190414"/>
              <a:gd name="connsiteY0" fmla="*/ 0 h 1763823"/>
              <a:gd name="connsiteX1" fmla="*/ 12190414 w 12190414"/>
              <a:gd name="connsiteY1" fmla="*/ 0 h 1763823"/>
              <a:gd name="connsiteX2" fmla="*/ 12190414 w 12190414"/>
              <a:gd name="connsiteY2" fmla="*/ 1763823 h 1763823"/>
              <a:gd name="connsiteX3" fmla="*/ 11891964 w 12190414"/>
              <a:gd name="connsiteY3" fmla="*/ 1763823 h 1763823"/>
              <a:gd name="connsiteX4" fmla="*/ 11891964 w 12190414"/>
              <a:gd name="connsiteY4" fmla="*/ 404717 h 1763823"/>
              <a:gd name="connsiteX5" fmla="*/ 9395044 w 12190414"/>
              <a:gd name="connsiteY5" fmla="*/ 404717 h 1763823"/>
              <a:gd name="connsiteX6" fmla="*/ 9395044 w 12190414"/>
              <a:gd name="connsiteY6" fmla="*/ 1763823 h 1763823"/>
              <a:gd name="connsiteX7" fmla="*/ 0 w 12190414"/>
              <a:gd name="connsiteY7" fmla="*/ 1763823 h 176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414" h="1763823">
                <a:moveTo>
                  <a:pt x="0" y="0"/>
                </a:moveTo>
                <a:lnTo>
                  <a:pt x="12190414" y="0"/>
                </a:lnTo>
                <a:lnTo>
                  <a:pt x="12190414" y="1763823"/>
                </a:lnTo>
                <a:lnTo>
                  <a:pt x="11891964" y="1763823"/>
                </a:lnTo>
                <a:lnTo>
                  <a:pt x="11891964" y="404717"/>
                </a:lnTo>
                <a:lnTo>
                  <a:pt x="9395044" y="404717"/>
                </a:lnTo>
                <a:lnTo>
                  <a:pt x="9395044" y="1763823"/>
                </a:lnTo>
                <a:lnTo>
                  <a:pt x="0" y="1763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3312000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43" name="Picture 75" descr="C:\Users\bertscha\Desktop\ebmpapst_logobox_claim_2021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43" y="426192"/>
            <a:ext cx="2496920" cy="17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4DB5FF-5272-4B65-AAFA-D3B5F53809A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39763" y="6492875"/>
            <a:ext cx="769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5ABEB7-296D-4A19-A864-258FBED11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33213" y="6492875"/>
            <a:ext cx="25717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0AEB338-9A01-4568-801D-896C2E9782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8" name="Titel 37">
            <a:extLst>
              <a:ext uri="{FF2B5EF4-FFF2-40B4-BE49-F238E27FC236}">
                <a16:creationId xmlns:a16="http://schemas.microsoft.com/office/drawing/2014/main" id="{3E47C947-6319-4AAA-A506-5B8FFA2CB0E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-2" y="-1"/>
            <a:ext cx="4063473" cy="6858001"/>
          </a:xfrm>
          <a:custGeom>
            <a:avLst/>
            <a:gdLst>
              <a:gd name="connsiteX0" fmla="*/ 0 w 5067302"/>
              <a:gd name="connsiteY0" fmla="*/ 0 h 1763823"/>
              <a:gd name="connsiteX1" fmla="*/ 5067302 w 5067302"/>
              <a:gd name="connsiteY1" fmla="*/ 0 h 1763823"/>
              <a:gd name="connsiteX2" fmla="*/ 5067302 w 5067302"/>
              <a:gd name="connsiteY2" fmla="*/ 1763823 h 1763823"/>
              <a:gd name="connsiteX3" fmla="*/ 0 w 5067302"/>
              <a:gd name="connsiteY3" fmla="*/ 1763823 h 176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1763823">
                <a:moveTo>
                  <a:pt x="0" y="0"/>
                </a:moveTo>
                <a:lnTo>
                  <a:pt x="5067302" y="0"/>
                </a:lnTo>
                <a:lnTo>
                  <a:pt x="5067302" y="1763823"/>
                </a:lnTo>
                <a:lnTo>
                  <a:pt x="0" y="1763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F8C9509-ADD2-4E3D-B6AD-A6609AC82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0"/>
            <a:ext cx="812641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80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+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B81C09-D1EA-4598-8AAA-C4907579E6D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39763" y="6492875"/>
            <a:ext cx="769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81DD930-751F-478A-9EDF-530D38742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33213" y="6492875"/>
            <a:ext cx="25717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0AEB338-9A01-4568-801D-896C2E9782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F8C9509-ADD2-4E3D-B6AD-A6609AC82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41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D8F1C8-7D3A-4848-A69A-E3F8C3D68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3" y="0"/>
            <a:ext cx="6094412" cy="6858000"/>
          </a:xfrm>
          <a:solidFill>
            <a:schemeClr val="accent3"/>
          </a:solidFill>
        </p:spPr>
        <p:txBody>
          <a:bodyPr lIns="360000" tIns="360000" rIns="360000" bIns="360000" anchor="ctr"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46DFEB28-1E0B-42E4-845D-2B17733DFE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856" y="362278"/>
            <a:ext cx="5224357" cy="522701"/>
          </a:xfrm>
        </p:spPr>
        <p:txBody>
          <a:bodyPr/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F853B40C-9BA2-4E1A-A463-E3DDAB302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8857" y="877232"/>
            <a:ext cx="5224356" cy="81419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CFC8ABA9-467D-4A73-954E-7589332F1B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508856" y="1765748"/>
            <a:ext cx="5224357" cy="46263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26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.jovcic\Pictures\Bil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6" b="23730"/>
          <a:stretch>
            <a:fillRect/>
          </a:stretch>
        </p:blipFill>
        <p:spPr bwMode="gray">
          <a:xfrm>
            <a:off x="0" y="2505075"/>
            <a:ext cx="1219041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uppieren 67"/>
          <p:cNvGrpSpPr>
            <a:grpSpLocks/>
          </p:cNvGrpSpPr>
          <p:nvPr/>
        </p:nvGrpSpPr>
        <p:grpSpPr bwMode="auto">
          <a:xfrm>
            <a:off x="520700" y="-215900"/>
            <a:ext cx="11145838" cy="195262"/>
            <a:chOff x="520716" y="-215558"/>
            <a:chExt cx="11145805" cy="194423"/>
          </a:xfrm>
        </p:grpSpPr>
        <p:grpSp>
          <p:nvGrpSpPr>
            <p:cNvPr id="37" name="Gruppieren 68"/>
            <p:cNvGrpSpPr>
              <a:grpSpLocks/>
            </p:cNvGrpSpPr>
            <p:nvPr/>
          </p:nvGrpSpPr>
          <p:grpSpPr bwMode="auto">
            <a:xfrm>
              <a:off x="520716" y="-215558"/>
              <a:ext cx="257143" cy="194423"/>
              <a:chOff x="-187945" y="5594515"/>
              <a:chExt cx="192882" cy="194423"/>
            </a:xfrm>
          </p:grpSpPr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-152348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hteck 47"/>
              <p:cNvSpPr/>
              <p:nvPr userDrawn="1"/>
            </p:nvSpPr>
            <p:spPr bwMode="gray">
              <a:xfrm>
                <a:off x="-187945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15,12</a:t>
                </a:r>
              </a:p>
            </p:txBody>
          </p:sp>
        </p:grpSp>
        <p:grpSp>
          <p:nvGrpSpPr>
            <p:cNvPr id="38" name="Gruppieren 69"/>
            <p:cNvGrpSpPr>
              <a:grpSpLocks/>
            </p:cNvGrpSpPr>
            <p:nvPr/>
          </p:nvGrpSpPr>
          <p:grpSpPr bwMode="auto">
            <a:xfrm>
              <a:off x="5867416" y="-215558"/>
              <a:ext cx="257143" cy="194423"/>
              <a:chOff x="-187945" y="5594515"/>
              <a:chExt cx="192882" cy="194423"/>
            </a:xfrm>
          </p:grpSpPr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-152360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hteck 45"/>
              <p:cNvSpPr/>
              <p:nvPr userDrawn="1"/>
            </p:nvSpPr>
            <p:spPr bwMode="gray">
              <a:xfrm>
                <a:off x="-187957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0,27</a:t>
                </a:r>
              </a:p>
            </p:txBody>
          </p:sp>
        </p:grpSp>
        <p:grpSp>
          <p:nvGrpSpPr>
            <p:cNvPr id="39" name="Gruppieren 100"/>
            <p:cNvGrpSpPr>
              <a:grpSpLocks/>
            </p:cNvGrpSpPr>
            <p:nvPr/>
          </p:nvGrpSpPr>
          <p:grpSpPr bwMode="auto">
            <a:xfrm>
              <a:off x="6062678" y="-215558"/>
              <a:ext cx="257143" cy="194423"/>
              <a:chOff x="-187945" y="5594515"/>
              <a:chExt cx="192882" cy="194423"/>
            </a:xfrm>
          </p:grpSpPr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-152360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hteck 43"/>
              <p:cNvSpPr/>
              <p:nvPr userDrawn="1"/>
            </p:nvSpPr>
            <p:spPr bwMode="gray">
              <a:xfrm>
                <a:off x="-187956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0,27</a:t>
                </a:r>
              </a:p>
            </p:txBody>
          </p:sp>
        </p:grpSp>
        <p:grpSp>
          <p:nvGrpSpPr>
            <p:cNvPr id="40" name="Gruppieren 101"/>
            <p:cNvGrpSpPr>
              <a:grpSpLocks/>
            </p:cNvGrpSpPr>
            <p:nvPr/>
          </p:nvGrpSpPr>
          <p:grpSpPr bwMode="auto">
            <a:xfrm>
              <a:off x="11409378" y="-215558"/>
              <a:ext cx="257143" cy="194423"/>
              <a:chOff x="-187945" y="5594515"/>
              <a:chExt cx="192882" cy="194423"/>
            </a:xfrm>
          </p:grpSpPr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-152372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hteck 41"/>
              <p:cNvSpPr/>
              <p:nvPr userDrawn="1"/>
            </p:nvSpPr>
            <p:spPr bwMode="gray">
              <a:xfrm>
                <a:off x="-187968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15,12</a:t>
                </a:r>
              </a:p>
            </p:txBody>
          </p:sp>
        </p:grpSp>
      </p:grpSp>
      <p:grpSp>
        <p:nvGrpSpPr>
          <p:cNvPr id="49" name="Gruppieren 110"/>
          <p:cNvGrpSpPr>
            <a:grpSpLocks/>
          </p:cNvGrpSpPr>
          <p:nvPr/>
        </p:nvGrpSpPr>
        <p:grpSpPr bwMode="auto">
          <a:xfrm>
            <a:off x="-312738" y="1739900"/>
            <a:ext cx="271463" cy="4748213"/>
            <a:chOff x="-312083" y="1740297"/>
            <a:chExt cx="271280" cy="4748555"/>
          </a:xfrm>
        </p:grpSpPr>
        <p:grpSp>
          <p:nvGrpSpPr>
            <p:cNvPr id="50" name="Gruppieren 111"/>
            <p:cNvGrpSpPr>
              <a:grpSpLocks/>
            </p:cNvGrpSpPr>
            <p:nvPr/>
          </p:nvGrpSpPr>
          <p:grpSpPr bwMode="auto">
            <a:xfrm>
              <a:off x="-312083" y="6295970"/>
              <a:ext cx="271280" cy="192882"/>
              <a:chOff x="-312083" y="6295970"/>
              <a:chExt cx="271280" cy="192882"/>
            </a:xfrm>
          </p:grpSpPr>
          <p:cxnSp>
            <p:nvCxnSpPr>
              <p:cNvPr id="54" name="Gerade Verbindung 53"/>
              <p:cNvCxnSpPr/>
              <p:nvPr userDrawn="1"/>
            </p:nvCxnSpPr>
            <p:spPr bwMode="gray">
              <a:xfrm>
                <a:off x="-202619" y="6393595"/>
                <a:ext cx="16181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hteck 54"/>
              <p:cNvSpPr/>
              <p:nvPr userDrawn="1"/>
            </p:nvSpPr>
            <p:spPr bwMode="gray">
              <a:xfrm rot="16200000">
                <a:off x="-368473" y="6353140"/>
                <a:ext cx="192102" cy="793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8,24</a:t>
                </a:r>
              </a:p>
            </p:txBody>
          </p:sp>
        </p:grpSp>
        <p:grpSp>
          <p:nvGrpSpPr>
            <p:cNvPr id="51" name="Gruppieren 112"/>
            <p:cNvGrpSpPr>
              <a:grpSpLocks/>
            </p:cNvGrpSpPr>
            <p:nvPr/>
          </p:nvGrpSpPr>
          <p:grpSpPr bwMode="auto">
            <a:xfrm>
              <a:off x="-312083" y="1740297"/>
              <a:ext cx="271280" cy="192882"/>
              <a:chOff x="-312083" y="1703784"/>
              <a:chExt cx="271280" cy="192882"/>
            </a:xfrm>
          </p:grpSpPr>
          <p:cxnSp>
            <p:nvCxnSpPr>
              <p:cNvPr id="52" name="Gerade Verbindung 51"/>
              <p:cNvCxnSpPr/>
              <p:nvPr userDrawn="1"/>
            </p:nvCxnSpPr>
            <p:spPr bwMode="gray">
              <a:xfrm>
                <a:off x="-202619" y="1800629"/>
                <a:ext cx="16181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hteck 52"/>
              <p:cNvSpPr/>
              <p:nvPr userDrawn="1"/>
            </p:nvSpPr>
            <p:spPr bwMode="gray">
              <a:xfrm rot="16200000">
                <a:off x="-368473" y="1760174"/>
                <a:ext cx="192102" cy="793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4,42</a:t>
                </a:r>
              </a:p>
            </p:txBody>
          </p:sp>
        </p:grpSp>
      </p:grpSp>
      <p:sp>
        <p:nvSpPr>
          <p:cNvPr id="78" name="Titel 77"/>
          <p:cNvSpPr>
            <a:spLocks noGrp="1"/>
          </p:cNvSpPr>
          <p:nvPr>
            <p:ph type="ctrTitle"/>
          </p:nvPr>
        </p:nvSpPr>
        <p:spPr bwMode="gray">
          <a:xfrm>
            <a:off x="-1" y="1"/>
            <a:ext cx="12190413" cy="2504834"/>
          </a:xfrm>
          <a:custGeom>
            <a:avLst/>
            <a:gdLst>
              <a:gd name="connsiteX0" fmla="*/ 0 w 12190413"/>
              <a:gd name="connsiteY0" fmla="*/ 0 h 2504834"/>
              <a:gd name="connsiteX1" fmla="*/ 12190413 w 12190413"/>
              <a:gd name="connsiteY1" fmla="*/ 0 h 2504834"/>
              <a:gd name="connsiteX2" fmla="*/ 12190413 w 12190413"/>
              <a:gd name="connsiteY2" fmla="*/ 829996 h 2504834"/>
              <a:gd name="connsiteX3" fmla="*/ 9060657 w 12190413"/>
              <a:gd name="connsiteY3" fmla="*/ 829996 h 2504834"/>
              <a:gd name="connsiteX4" fmla="*/ 9060657 w 12190413"/>
              <a:gd name="connsiteY4" fmla="*/ 2504830 h 2504834"/>
              <a:gd name="connsiteX5" fmla="*/ 12190413 w 12190413"/>
              <a:gd name="connsiteY5" fmla="*/ 2504830 h 2504834"/>
              <a:gd name="connsiteX6" fmla="*/ 12190413 w 12190413"/>
              <a:gd name="connsiteY6" fmla="*/ 2504834 h 2504834"/>
              <a:gd name="connsiteX7" fmla="*/ 0 w 12190413"/>
              <a:gd name="connsiteY7" fmla="*/ 2504834 h 25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413" h="2504834">
                <a:moveTo>
                  <a:pt x="0" y="0"/>
                </a:moveTo>
                <a:lnTo>
                  <a:pt x="12190413" y="0"/>
                </a:lnTo>
                <a:lnTo>
                  <a:pt x="12190413" y="829996"/>
                </a:lnTo>
                <a:lnTo>
                  <a:pt x="9060657" y="829996"/>
                </a:lnTo>
                <a:lnTo>
                  <a:pt x="9060657" y="2504830"/>
                </a:lnTo>
                <a:lnTo>
                  <a:pt x="12190413" y="2504830"/>
                </a:lnTo>
                <a:lnTo>
                  <a:pt x="12190413" y="2504834"/>
                </a:lnTo>
                <a:lnTo>
                  <a:pt x="0" y="2504834"/>
                </a:lnTo>
                <a:close/>
              </a:path>
            </a:pathLst>
          </a:custGeom>
          <a:solidFill>
            <a:schemeClr val="accent4"/>
          </a:solidFill>
        </p:spPr>
        <p:txBody>
          <a:bodyPr lIns="619200" tIns="482400" rIns="3456000" anchor="t">
            <a:no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50" y="1616101"/>
            <a:ext cx="7862852" cy="2880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7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632622" y="2001655"/>
            <a:ext cx="7858880" cy="216000"/>
          </a:xfrm>
        </p:spPr>
        <p:txBody>
          <a:bodyPr/>
          <a:lstStyle>
            <a:lvl1pPr marL="3175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5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5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pPr>
              <a:defRPr/>
            </a:pPr>
            <a:fld id="{C9B9D322-B709-42FE-8A2F-038DD17D1D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1" name="Picture 75" descr="C:\Users\bertscha\Desktop\ebmpapst_logobox_claim_2021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62" y="826915"/>
            <a:ext cx="3130549" cy="22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83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>
            <a:fillRect/>
          </a:stretch>
        </p:blipFill>
        <p:spPr bwMode="gray">
          <a:xfrm>
            <a:off x="-9525" y="2490788"/>
            <a:ext cx="12199938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hteck 38"/>
          <p:cNvSpPr/>
          <p:nvPr/>
        </p:nvSpPr>
        <p:spPr bwMode="gray">
          <a:xfrm>
            <a:off x="633413" y="4951413"/>
            <a:ext cx="3135312" cy="119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  <a:t>Telefon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  <a:t>Fax</a:t>
            </a:r>
          </a:p>
        </p:txBody>
      </p:sp>
      <p:sp>
        <p:nvSpPr>
          <p:cNvPr id="40" name="Rechteck 39"/>
          <p:cNvSpPr/>
          <p:nvPr/>
        </p:nvSpPr>
        <p:spPr bwMode="gray">
          <a:xfrm>
            <a:off x="4911725" y="3081338"/>
            <a:ext cx="3760788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1600" b="1" dirty="0">
                <a:solidFill>
                  <a:schemeClr val="tx1"/>
                </a:solidFill>
                <a:cs typeface="Arial" panose="020B0604020202020204" pitchFamily="34" charset="0"/>
              </a:rPr>
              <a:t>Ansprechpartner</a:t>
            </a:r>
            <a:endParaRPr lang="de-DE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5" name="Titel 64"/>
          <p:cNvSpPr>
            <a:spLocks noGrp="1"/>
          </p:cNvSpPr>
          <p:nvPr>
            <p:ph type="ctrTitle"/>
          </p:nvPr>
        </p:nvSpPr>
        <p:spPr bwMode="gray">
          <a:xfrm>
            <a:off x="-1" y="1"/>
            <a:ext cx="12190413" cy="2504834"/>
          </a:xfrm>
          <a:custGeom>
            <a:avLst/>
            <a:gdLst>
              <a:gd name="connsiteX0" fmla="*/ 0 w 12190413"/>
              <a:gd name="connsiteY0" fmla="*/ 0 h 2504834"/>
              <a:gd name="connsiteX1" fmla="*/ 12190413 w 12190413"/>
              <a:gd name="connsiteY1" fmla="*/ 0 h 2504834"/>
              <a:gd name="connsiteX2" fmla="*/ 12190413 w 12190413"/>
              <a:gd name="connsiteY2" fmla="*/ 829996 h 2504834"/>
              <a:gd name="connsiteX3" fmla="*/ 9060657 w 12190413"/>
              <a:gd name="connsiteY3" fmla="*/ 829996 h 2504834"/>
              <a:gd name="connsiteX4" fmla="*/ 9060657 w 12190413"/>
              <a:gd name="connsiteY4" fmla="*/ 2504830 h 2504834"/>
              <a:gd name="connsiteX5" fmla="*/ 12190413 w 12190413"/>
              <a:gd name="connsiteY5" fmla="*/ 2504830 h 2504834"/>
              <a:gd name="connsiteX6" fmla="*/ 12190413 w 12190413"/>
              <a:gd name="connsiteY6" fmla="*/ 2504834 h 2504834"/>
              <a:gd name="connsiteX7" fmla="*/ 0 w 12190413"/>
              <a:gd name="connsiteY7" fmla="*/ 2504834 h 25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413" h="2504834">
                <a:moveTo>
                  <a:pt x="0" y="0"/>
                </a:moveTo>
                <a:lnTo>
                  <a:pt x="12190413" y="0"/>
                </a:lnTo>
                <a:lnTo>
                  <a:pt x="12190413" y="829996"/>
                </a:lnTo>
                <a:lnTo>
                  <a:pt x="9060657" y="829996"/>
                </a:lnTo>
                <a:lnTo>
                  <a:pt x="9060657" y="2504830"/>
                </a:lnTo>
                <a:lnTo>
                  <a:pt x="12190413" y="2504830"/>
                </a:lnTo>
                <a:lnTo>
                  <a:pt x="12190413" y="2504834"/>
                </a:lnTo>
                <a:lnTo>
                  <a:pt x="0" y="2504834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619200" tIns="720000" rIns="3456000" anchor="t">
            <a:no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4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32621" y="3164177"/>
            <a:ext cx="3600000" cy="1152000"/>
          </a:xfrm>
        </p:spPr>
        <p:txBody>
          <a:bodyPr/>
          <a:lstStyle>
            <a:lvl1pPr marL="1588" indent="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/>
            </a:lvl1pPr>
            <a:lvl2pPr marL="1588" indent="0">
              <a:spcBef>
                <a:spcPts val="0"/>
              </a:spcBef>
              <a:buNone/>
              <a:defRPr sz="1600"/>
            </a:lvl2pPr>
            <a:lvl3pPr marL="1588" indent="0">
              <a:spcBef>
                <a:spcPts val="0"/>
              </a:spcBef>
              <a:buNone/>
              <a:defRPr sz="1600"/>
            </a:lvl3pPr>
            <a:lvl4pPr marL="1588" indent="0">
              <a:spcBef>
                <a:spcPts val="0"/>
              </a:spcBef>
              <a:buNone/>
              <a:defRPr sz="1600"/>
            </a:lvl4pPr>
            <a:lvl5pPr marL="1588" indent="0">
              <a:spcBef>
                <a:spcPts val="0"/>
              </a:spcBef>
              <a:buNone/>
              <a:defRPr sz="1600"/>
            </a:lvl5pPr>
            <a:lvl6pPr marL="1588" indent="0">
              <a:spcBef>
                <a:spcPts val="0"/>
              </a:spcBef>
              <a:buNone/>
              <a:defRPr sz="1600"/>
            </a:lvl6pPr>
            <a:lvl7pPr marL="1588" indent="0">
              <a:spcBef>
                <a:spcPts val="0"/>
              </a:spcBef>
              <a:buNone/>
              <a:defRPr sz="1600"/>
            </a:lvl7pPr>
            <a:lvl8pPr marL="1588" indent="0">
              <a:spcBef>
                <a:spcPts val="0"/>
              </a:spcBef>
              <a:buNone/>
              <a:defRPr sz="1600"/>
            </a:lvl8pPr>
            <a:lvl9pPr marL="1588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6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4911710" y="3547551"/>
            <a:ext cx="3600000" cy="1152000"/>
          </a:xfrm>
        </p:spPr>
        <p:txBody>
          <a:bodyPr/>
          <a:lstStyle>
            <a:lvl1pPr marL="15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1pPr>
            <a:lvl2pPr marL="1588" indent="0">
              <a:spcBef>
                <a:spcPts val="0"/>
              </a:spcBef>
              <a:buNone/>
              <a:defRPr sz="1600"/>
            </a:lvl2pPr>
            <a:lvl3pPr marL="1588" indent="0">
              <a:spcBef>
                <a:spcPts val="0"/>
              </a:spcBef>
              <a:buNone/>
              <a:defRPr sz="1600"/>
            </a:lvl3pPr>
            <a:lvl4pPr marL="1588" indent="0">
              <a:spcBef>
                <a:spcPts val="0"/>
              </a:spcBef>
              <a:buNone/>
              <a:defRPr sz="1600"/>
            </a:lvl4pPr>
            <a:lvl5pPr marL="1588" indent="0">
              <a:spcBef>
                <a:spcPts val="0"/>
              </a:spcBef>
              <a:buNone/>
              <a:defRPr sz="1600"/>
            </a:lvl5pPr>
            <a:lvl6pPr marL="1588" indent="0">
              <a:spcBef>
                <a:spcPts val="0"/>
              </a:spcBef>
              <a:buNone/>
              <a:defRPr sz="1600"/>
            </a:lvl6pPr>
            <a:lvl7pPr marL="1588" indent="0">
              <a:spcBef>
                <a:spcPts val="0"/>
              </a:spcBef>
              <a:buNone/>
              <a:defRPr sz="1600"/>
            </a:lvl7pPr>
            <a:lvl8pPr marL="1588" indent="0">
              <a:spcBef>
                <a:spcPts val="0"/>
              </a:spcBef>
              <a:buNone/>
              <a:defRPr sz="1600"/>
            </a:lvl8pPr>
            <a:lvl9pPr marL="1588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7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1532621" y="4950620"/>
            <a:ext cx="2700000" cy="252000"/>
          </a:xfrm>
        </p:spPr>
        <p:txBody>
          <a:bodyPr/>
          <a:lstStyle>
            <a:lvl1pPr marL="15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1pPr>
            <a:lvl2pPr marL="1588" indent="0">
              <a:spcBef>
                <a:spcPts val="0"/>
              </a:spcBef>
              <a:buNone/>
              <a:defRPr sz="1600"/>
            </a:lvl2pPr>
            <a:lvl3pPr marL="1588" indent="0">
              <a:spcBef>
                <a:spcPts val="0"/>
              </a:spcBef>
              <a:buNone/>
              <a:defRPr sz="1600"/>
            </a:lvl3pPr>
            <a:lvl4pPr marL="1588" indent="0">
              <a:spcBef>
                <a:spcPts val="0"/>
              </a:spcBef>
              <a:buNone/>
              <a:defRPr sz="1600"/>
            </a:lvl4pPr>
            <a:lvl5pPr marL="1588" indent="0">
              <a:spcBef>
                <a:spcPts val="0"/>
              </a:spcBef>
              <a:buNone/>
              <a:defRPr sz="1600"/>
            </a:lvl5pPr>
            <a:lvl6pPr marL="1588" indent="0">
              <a:spcBef>
                <a:spcPts val="0"/>
              </a:spcBef>
              <a:buNone/>
              <a:defRPr sz="1600"/>
            </a:lvl6pPr>
            <a:lvl7pPr marL="1588" indent="0">
              <a:spcBef>
                <a:spcPts val="0"/>
              </a:spcBef>
              <a:buNone/>
              <a:defRPr sz="1600"/>
            </a:lvl7pPr>
            <a:lvl8pPr marL="1588" indent="0">
              <a:spcBef>
                <a:spcPts val="0"/>
              </a:spcBef>
              <a:buNone/>
              <a:defRPr sz="1600"/>
            </a:lvl8pPr>
            <a:lvl9pPr marL="1588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8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532621" y="5218781"/>
            <a:ext cx="2700000" cy="252000"/>
          </a:xfrm>
        </p:spPr>
        <p:txBody>
          <a:bodyPr/>
          <a:lstStyle>
            <a:lvl1pPr marL="15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1pPr>
            <a:lvl2pPr marL="1588" indent="0">
              <a:spcBef>
                <a:spcPts val="0"/>
              </a:spcBef>
              <a:buNone/>
              <a:defRPr sz="1600"/>
            </a:lvl2pPr>
            <a:lvl3pPr marL="1588" indent="0">
              <a:spcBef>
                <a:spcPts val="0"/>
              </a:spcBef>
              <a:buNone/>
              <a:defRPr sz="1600"/>
            </a:lvl3pPr>
            <a:lvl4pPr marL="1588" indent="0">
              <a:spcBef>
                <a:spcPts val="0"/>
              </a:spcBef>
              <a:buNone/>
              <a:defRPr sz="1600"/>
            </a:lvl4pPr>
            <a:lvl5pPr marL="1588" indent="0">
              <a:spcBef>
                <a:spcPts val="0"/>
              </a:spcBef>
              <a:buNone/>
              <a:defRPr sz="1600"/>
            </a:lvl5pPr>
            <a:lvl6pPr marL="1588" indent="0">
              <a:spcBef>
                <a:spcPts val="0"/>
              </a:spcBef>
              <a:buNone/>
              <a:defRPr sz="1600"/>
            </a:lvl6pPr>
            <a:lvl7pPr marL="1588" indent="0">
              <a:spcBef>
                <a:spcPts val="0"/>
              </a:spcBef>
              <a:buNone/>
              <a:defRPr sz="1600"/>
            </a:lvl7pPr>
            <a:lvl8pPr marL="1588" indent="0">
              <a:spcBef>
                <a:spcPts val="0"/>
              </a:spcBef>
              <a:buNone/>
              <a:defRPr sz="1600"/>
            </a:lvl8pPr>
            <a:lvl9pPr marL="1588" indent="0">
              <a:spcBef>
                <a:spcPts val="0"/>
              </a:spcBef>
              <a:buNone/>
              <a:defRPr sz="1600"/>
            </a:lvl9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42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43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fld id="{6A0A73A5-F39A-4C95-93F3-195A493D3A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44" name="Picture 75" descr="C:\Users\bertscha\Desktop\ebmpapst_logobox_claim_2021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62" y="826915"/>
            <a:ext cx="3130549" cy="22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4328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ildplatzhalter 120">
            <a:extLst>
              <a:ext uri="{FF2B5EF4-FFF2-40B4-BE49-F238E27FC236}">
                <a16:creationId xmlns:a16="http://schemas.microsoft.com/office/drawing/2014/main" id="{84E2DE48-09B6-4270-89A7-639B0E438B0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0" y="0"/>
            <a:ext cx="12190413" cy="6858000"/>
          </a:xfrm>
          <a:custGeom>
            <a:avLst/>
            <a:gdLst>
              <a:gd name="connsiteX0" fmla="*/ 9630984 w 12190413"/>
              <a:gd name="connsiteY0" fmla="*/ 5044902 h 6858000"/>
              <a:gd name="connsiteX1" fmla="*/ 9630984 w 12190413"/>
              <a:gd name="connsiteY1" fmla="*/ 6168572 h 6858000"/>
              <a:gd name="connsiteX2" fmla="*/ 9630984 w 12190413"/>
              <a:gd name="connsiteY2" fmla="*/ 6543502 h 6858000"/>
              <a:gd name="connsiteX3" fmla="*/ 11731247 w 12190413"/>
              <a:gd name="connsiteY3" fmla="*/ 6543502 h 6858000"/>
              <a:gd name="connsiteX4" fmla="*/ 11731247 w 12190413"/>
              <a:gd name="connsiteY4" fmla="*/ 6168572 h 6858000"/>
              <a:gd name="connsiteX5" fmla="*/ 11731247 w 12190413"/>
              <a:gd name="connsiteY5" fmla="*/ 5044902 h 6858000"/>
              <a:gd name="connsiteX6" fmla="*/ 0 w 12190413"/>
              <a:gd name="connsiteY6" fmla="*/ 0 h 6858000"/>
              <a:gd name="connsiteX7" fmla="*/ 12190413 w 12190413"/>
              <a:gd name="connsiteY7" fmla="*/ 0 h 6858000"/>
              <a:gd name="connsiteX8" fmla="*/ 12190413 w 12190413"/>
              <a:gd name="connsiteY8" fmla="*/ 6858000 h 6858000"/>
              <a:gd name="connsiteX9" fmla="*/ 0 w 121904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0413" h="6858000">
                <a:moveTo>
                  <a:pt x="9630984" y="5044902"/>
                </a:moveTo>
                <a:lnTo>
                  <a:pt x="9630984" y="6168572"/>
                </a:lnTo>
                <a:lnTo>
                  <a:pt x="9630984" y="6543502"/>
                </a:lnTo>
                <a:lnTo>
                  <a:pt x="11731247" y="6543502"/>
                </a:lnTo>
                <a:lnTo>
                  <a:pt x="11731247" y="6168572"/>
                </a:lnTo>
                <a:lnTo>
                  <a:pt x="11731247" y="5044902"/>
                </a:lnTo>
                <a:close/>
                <a:moveTo>
                  <a:pt x="0" y="0"/>
                </a:moveTo>
                <a:lnTo>
                  <a:pt x="12190413" y="0"/>
                </a:lnTo>
                <a:lnTo>
                  <a:pt x="121904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fld id="{310FED02-0259-420E-80E1-2066F5A390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de-DE"/>
              <a:t>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192A3FFD-4A38-4E31-ADBA-828B76FFF5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281206" y="3720572"/>
            <a:ext cx="11628000" cy="2448000"/>
          </a:xfrm>
          <a:custGeom>
            <a:avLst/>
            <a:gdLst>
              <a:gd name="connsiteX0" fmla="*/ 0 w 11628000"/>
              <a:gd name="connsiteY0" fmla="*/ 0 h 2448000"/>
              <a:gd name="connsiteX1" fmla="*/ 11628000 w 11628000"/>
              <a:gd name="connsiteY1" fmla="*/ 0 h 2448000"/>
              <a:gd name="connsiteX2" fmla="*/ 11628000 w 11628000"/>
              <a:gd name="connsiteY2" fmla="*/ 2448000 h 2448000"/>
              <a:gd name="connsiteX3" fmla="*/ 11450041 w 11628000"/>
              <a:gd name="connsiteY3" fmla="*/ 2448000 h 2448000"/>
              <a:gd name="connsiteX4" fmla="*/ 11450041 w 11628000"/>
              <a:gd name="connsiteY4" fmla="*/ 1324330 h 2448000"/>
              <a:gd name="connsiteX5" fmla="*/ 9349778 w 11628000"/>
              <a:gd name="connsiteY5" fmla="*/ 1324330 h 2448000"/>
              <a:gd name="connsiteX6" fmla="*/ 9349778 w 11628000"/>
              <a:gd name="connsiteY6" fmla="*/ 2448000 h 2448000"/>
              <a:gd name="connsiteX7" fmla="*/ 0 w 11628000"/>
              <a:gd name="connsiteY7" fmla="*/ 244800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28000" h="2448000">
                <a:moveTo>
                  <a:pt x="0" y="0"/>
                </a:moveTo>
                <a:lnTo>
                  <a:pt x="11628000" y="0"/>
                </a:lnTo>
                <a:lnTo>
                  <a:pt x="11628000" y="2448000"/>
                </a:lnTo>
                <a:lnTo>
                  <a:pt x="11450041" y="2448000"/>
                </a:lnTo>
                <a:lnTo>
                  <a:pt x="11450041" y="1324330"/>
                </a:lnTo>
                <a:lnTo>
                  <a:pt x="9349778" y="1324330"/>
                </a:lnTo>
                <a:lnTo>
                  <a:pt x="9349778" y="2448000"/>
                </a:lnTo>
                <a:lnTo>
                  <a:pt x="0" y="244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de-DE" smtClean="0">
                <a:solidFill>
                  <a:schemeClr val="tx1">
                    <a:alpha val="0"/>
                  </a:schemeClr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F98AA166-763E-46E5-9CA5-908F87C084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880" y="4058285"/>
            <a:ext cx="5051108" cy="441325"/>
          </a:xfrm>
        </p:spPr>
        <p:txBody>
          <a:bodyPr/>
          <a:lstStyle>
            <a:lvl1pPr>
              <a:defRPr sz="2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Vielen Dank für Ihre Aufmerksamkeit</a:t>
            </a:r>
          </a:p>
        </p:txBody>
      </p:sp>
      <p:sp>
        <p:nvSpPr>
          <p:cNvPr id="45" name="Textplatzhalter 43">
            <a:extLst>
              <a:ext uri="{FF2B5EF4-FFF2-40B4-BE49-F238E27FC236}">
                <a16:creationId xmlns:a16="http://schemas.microsoft.com/office/drawing/2014/main" id="{86E9ABC6-C697-471C-9897-E67A48CB53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880" y="4657516"/>
            <a:ext cx="5058287" cy="39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ebm-papst </a:t>
            </a:r>
            <a:br>
              <a:rPr lang="de-DE" dirty="0"/>
            </a:br>
            <a:r>
              <a:rPr lang="de-DE" dirty="0"/>
              <a:t>xxx GmbH &amp; Co. KG</a:t>
            </a:r>
          </a:p>
        </p:txBody>
      </p:sp>
      <p:sp>
        <p:nvSpPr>
          <p:cNvPr id="46" name="Textplatzhalter 43">
            <a:extLst>
              <a:ext uri="{FF2B5EF4-FFF2-40B4-BE49-F238E27FC236}">
                <a16:creationId xmlns:a16="http://schemas.microsoft.com/office/drawing/2014/main" id="{ACB816B6-E4BB-47B3-B344-429F0E96C1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1250" y="4657516"/>
            <a:ext cx="3196794" cy="216000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Ansprechparner</a:t>
            </a:r>
            <a:endParaRPr lang="de-DE" dirty="0"/>
          </a:p>
        </p:txBody>
      </p:sp>
      <p:sp>
        <p:nvSpPr>
          <p:cNvPr id="47" name="Textplatzhalter 43">
            <a:extLst>
              <a:ext uri="{FF2B5EF4-FFF2-40B4-BE49-F238E27FC236}">
                <a16:creationId xmlns:a16="http://schemas.microsoft.com/office/drawing/2014/main" id="{DECB980F-43E3-4207-A688-FCC583DCBC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0" y="4935928"/>
            <a:ext cx="3196794" cy="859953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Ansprechparner</a:t>
            </a:r>
            <a:endParaRPr lang="de-DE" dirty="0"/>
          </a:p>
        </p:txBody>
      </p:sp>
      <p:sp>
        <p:nvSpPr>
          <p:cNvPr id="48" name="Textplatzhalter 43">
            <a:extLst>
              <a:ext uri="{FF2B5EF4-FFF2-40B4-BE49-F238E27FC236}">
                <a16:creationId xmlns:a16="http://schemas.microsoft.com/office/drawing/2014/main" id="{F3AD85D2-6A25-4592-9981-9B804E203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4880" y="5115928"/>
            <a:ext cx="5058287" cy="679954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Straße</a:t>
            </a:r>
          </a:p>
        </p:txBody>
      </p:sp>
      <p:pic>
        <p:nvPicPr>
          <p:cNvPr id="43" name="Picture 75" descr="C:\Users\bertscha\Desktop\ebmpapst_logobox_claim_2021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985" y="5045501"/>
            <a:ext cx="2100262" cy="15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456B7B3-1BDB-4800-9F98-9BEDFDE2E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3" b="-143"/>
          <a:stretch/>
        </p:blipFill>
        <p:spPr>
          <a:xfrm>
            <a:off x="0" y="1440551"/>
            <a:ext cx="12190413" cy="5417451"/>
          </a:xfrm>
          <a:prstGeom prst="rect">
            <a:avLst/>
          </a:prstGeom>
        </p:spPr>
      </p:pic>
      <p:grpSp>
        <p:nvGrpSpPr>
          <p:cNvPr id="36" name="Gruppieren 67"/>
          <p:cNvGrpSpPr>
            <a:grpSpLocks/>
          </p:cNvGrpSpPr>
          <p:nvPr/>
        </p:nvGrpSpPr>
        <p:grpSpPr bwMode="auto">
          <a:xfrm>
            <a:off x="520700" y="-215900"/>
            <a:ext cx="11145838" cy="195262"/>
            <a:chOff x="520716" y="-215558"/>
            <a:chExt cx="11145805" cy="194423"/>
          </a:xfrm>
        </p:grpSpPr>
        <p:grpSp>
          <p:nvGrpSpPr>
            <p:cNvPr id="37" name="Gruppieren 68"/>
            <p:cNvGrpSpPr>
              <a:grpSpLocks/>
            </p:cNvGrpSpPr>
            <p:nvPr/>
          </p:nvGrpSpPr>
          <p:grpSpPr bwMode="auto">
            <a:xfrm>
              <a:off x="520716" y="-215558"/>
              <a:ext cx="257143" cy="194423"/>
              <a:chOff x="-187945" y="5594515"/>
              <a:chExt cx="192882" cy="194423"/>
            </a:xfrm>
          </p:grpSpPr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-152348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hteck 47"/>
              <p:cNvSpPr/>
              <p:nvPr userDrawn="1"/>
            </p:nvSpPr>
            <p:spPr bwMode="gray">
              <a:xfrm>
                <a:off x="-187945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15,12</a:t>
                </a:r>
              </a:p>
            </p:txBody>
          </p:sp>
        </p:grpSp>
        <p:grpSp>
          <p:nvGrpSpPr>
            <p:cNvPr id="38" name="Gruppieren 69"/>
            <p:cNvGrpSpPr>
              <a:grpSpLocks/>
            </p:cNvGrpSpPr>
            <p:nvPr/>
          </p:nvGrpSpPr>
          <p:grpSpPr bwMode="auto">
            <a:xfrm>
              <a:off x="5867416" y="-215558"/>
              <a:ext cx="257143" cy="194423"/>
              <a:chOff x="-187945" y="5594515"/>
              <a:chExt cx="192882" cy="194423"/>
            </a:xfrm>
          </p:grpSpPr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-152360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hteck 45"/>
              <p:cNvSpPr/>
              <p:nvPr userDrawn="1"/>
            </p:nvSpPr>
            <p:spPr bwMode="gray">
              <a:xfrm>
                <a:off x="-187957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0,27</a:t>
                </a:r>
              </a:p>
            </p:txBody>
          </p:sp>
        </p:grpSp>
        <p:grpSp>
          <p:nvGrpSpPr>
            <p:cNvPr id="39" name="Gruppieren 100"/>
            <p:cNvGrpSpPr>
              <a:grpSpLocks/>
            </p:cNvGrpSpPr>
            <p:nvPr/>
          </p:nvGrpSpPr>
          <p:grpSpPr bwMode="auto">
            <a:xfrm>
              <a:off x="6062678" y="-215558"/>
              <a:ext cx="257143" cy="194423"/>
              <a:chOff x="-187945" y="5594515"/>
              <a:chExt cx="192882" cy="194423"/>
            </a:xfrm>
          </p:grpSpPr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-152360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hteck 43"/>
              <p:cNvSpPr/>
              <p:nvPr userDrawn="1"/>
            </p:nvSpPr>
            <p:spPr bwMode="gray">
              <a:xfrm>
                <a:off x="-187956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0,27</a:t>
                </a:r>
              </a:p>
            </p:txBody>
          </p:sp>
        </p:grpSp>
        <p:grpSp>
          <p:nvGrpSpPr>
            <p:cNvPr id="40" name="Gruppieren 101"/>
            <p:cNvGrpSpPr>
              <a:grpSpLocks/>
            </p:cNvGrpSpPr>
            <p:nvPr/>
          </p:nvGrpSpPr>
          <p:grpSpPr bwMode="auto">
            <a:xfrm>
              <a:off x="11409378" y="-215558"/>
              <a:ext cx="257143" cy="194423"/>
              <a:chOff x="-187945" y="5594515"/>
              <a:chExt cx="192882" cy="194423"/>
            </a:xfrm>
          </p:grpSpPr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-152372" y="5728083"/>
                <a:ext cx="1217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hteck 41"/>
              <p:cNvSpPr/>
              <p:nvPr userDrawn="1"/>
            </p:nvSpPr>
            <p:spPr bwMode="gray">
              <a:xfrm>
                <a:off x="-187968" y="5594515"/>
                <a:ext cx="192905" cy="6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15,12</a:t>
                </a:r>
              </a:p>
            </p:txBody>
          </p:sp>
        </p:grpSp>
      </p:grpSp>
      <p:grpSp>
        <p:nvGrpSpPr>
          <p:cNvPr id="49" name="Gruppieren 110"/>
          <p:cNvGrpSpPr>
            <a:grpSpLocks/>
          </p:cNvGrpSpPr>
          <p:nvPr/>
        </p:nvGrpSpPr>
        <p:grpSpPr bwMode="auto">
          <a:xfrm>
            <a:off x="-312738" y="1739900"/>
            <a:ext cx="271463" cy="4748213"/>
            <a:chOff x="-312083" y="1740297"/>
            <a:chExt cx="271280" cy="4748555"/>
          </a:xfrm>
        </p:grpSpPr>
        <p:grpSp>
          <p:nvGrpSpPr>
            <p:cNvPr id="50" name="Gruppieren 111"/>
            <p:cNvGrpSpPr>
              <a:grpSpLocks/>
            </p:cNvGrpSpPr>
            <p:nvPr/>
          </p:nvGrpSpPr>
          <p:grpSpPr bwMode="auto">
            <a:xfrm>
              <a:off x="-312083" y="6295970"/>
              <a:ext cx="271280" cy="192882"/>
              <a:chOff x="-312083" y="6295970"/>
              <a:chExt cx="271280" cy="192882"/>
            </a:xfrm>
          </p:grpSpPr>
          <p:cxnSp>
            <p:nvCxnSpPr>
              <p:cNvPr id="54" name="Gerade Verbindung 53"/>
              <p:cNvCxnSpPr/>
              <p:nvPr userDrawn="1"/>
            </p:nvCxnSpPr>
            <p:spPr bwMode="gray">
              <a:xfrm>
                <a:off x="-202619" y="6393595"/>
                <a:ext cx="16181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hteck 54"/>
              <p:cNvSpPr/>
              <p:nvPr userDrawn="1"/>
            </p:nvSpPr>
            <p:spPr bwMode="gray">
              <a:xfrm rot="16200000">
                <a:off x="-368473" y="6353140"/>
                <a:ext cx="192102" cy="793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8,24</a:t>
                </a:r>
              </a:p>
            </p:txBody>
          </p:sp>
        </p:grpSp>
        <p:grpSp>
          <p:nvGrpSpPr>
            <p:cNvPr id="51" name="Gruppieren 112"/>
            <p:cNvGrpSpPr>
              <a:grpSpLocks/>
            </p:cNvGrpSpPr>
            <p:nvPr/>
          </p:nvGrpSpPr>
          <p:grpSpPr bwMode="auto">
            <a:xfrm>
              <a:off x="-312083" y="1740297"/>
              <a:ext cx="271280" cy="192882"/>
              <a:chOff x="-312083" y="1703784"/>
              <a:chExt cx="271280" cy="192882"/>
            </a:xfrm>
          </p:grpSpPr>
          <p:cxnSp>
            <p:nvCxnSpPr>
              <p:cNvPr id="52" name="Gerade Verbindung 51"/>
              <p:cNvCxnSpPr/>
              <p:nvPr userDrawn="1"/>
            </p:nvCxnSpPr>
            <p:spPr bwMode="gray">
              <a:xfrm>
                <a:off x="-202619" y="1800629"/>
                <a:ext cx="16181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hteck 52"/>
              <p:cNvSpPr/>
              <p:nvPr userDrawn="1"/>
            </p:nvSpPr>
            <p:spPr bwMode="gray">
              <a:xfrm rot="16200000">
                <a:off x="-368473" y="1760174"/>
                <a:ext cx="192102" cy="793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4,42</a:t>
                </a:r>
              </a:p>
            </p:txBody>
          </p:sp>
        </p:grpSp>
      </p:grpSp>
      <p:sp>
        <p:nvSpPr>
          <p:cNvPr id="78" name="Titel 77"/>
          <p:cNvSpPr>
            <a:spLocks noGrp="1"/>
          </p:cNvSpPr>
          <p:nvPr>
            <p:ph type="ctrTitle"/>
          </p:nvPr>
        </p:nvSpPr>
        <p:spPr bwMode="gray">
          <a:xfrm>
            <a:off x="-1" y="1"/>
            <a:ext cx="12190413" cy="2504834"/>
          </a:xfrm>
          <a:custGeom>
            <a:avLst/>
            <a:gdLst>
              <a:gd name="connsiteX0" fmla="*/ 0 w 12190413"/>
              <a:gd name="connsiteY0" fmla="*/ 0 h 2504834"/>
              <a:gd name="connsiteX1" fmla="*/ 12190413 w 12190413"/>
              <a:gd name="connsiteY1" fmla="*/ 0 h 2504834"/>
              <a:gd name="connsiteX2" fmla="*/ 12190413 w 12190413"/>
              <a:gd name="connsiteY2" fmla="*/ 829996 h 2504834"/>
              <a:gd name="connsiteX3" fmla="*/ 9060657 w 12190413"/>
              <a:gd name="connsiteY3" fmla="*/ 829996 h 2504834"/>
              <a:gd name="connsiteX4" fmla="*/ 9060657 w 12190413"/>
              <a:gd name="connsiteY4" fmla="*/ 2504830 h 2504834"/>
              <a:gd name="connsiteX5" fmla="*/ 12190413 w 12190413"/>
              <a:gd name="connsiteY5" fmla="*/ 2504830 h 2504834"/>
              <a:gd name="connsiteX6" fmla="*/ 12190413 w 12190413"/>
              <a:gd name="connsiteY6" fmla="*/ 2504834 h 2504834"/>
              <a:gd name="connsiteX7" fmla="*/ 0 w 12190413"/>
              <a:gd name="connsiteY7" fmla="*/ 2504834 h 25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413" h="2504834">
                <a:moveTo>
                  <a:pt x="0" y="0"/>
                </a:moveTo>
                <a:lnTo>
                  <a:pt x="12190413" y="0"/>
                </a:lnTo>
                <a:lnTo>
                  <a:pt x="12190413" y="829996"/>
                </a:lnTo>
                <a:lnTo>
                  <a:pt x="9060657" y="829996"/>
                </a:lnTo>
                <a:lnTo>
                  <a:pt x="9060657" y="2504830"/>
                </a:lnTo>
                <a:lnTo>
                  <a:pt x="12190413" y="2504830"/>
                </a:lnTo>
                <a:lnTo>
                  <a:pt x="12190413" y="2504834"/>
                </a:lnTo>
                <a:lnTo>
                  <a:pt x="0" y="2504834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619200" tIns="482400" rIns="3456000" anchor="t">
            <a:no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50" y="1616101"/>
            <a:ext cx="7862852" cy="2880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7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632622" y="2001655"/>
            <a:ext cx="7858880" cy="216000"/>
          </a:xfrm>
        </p:spPr>
        <p:txBody>
          <a:bodyPr/>
          <a:lstStyle>
            <a:lvl1pPr marL="3175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5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5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pPr>
              <a:defRPr/>
            </a:pPr>
            <a:fld id="{C9B9D322-B709-42FE-8A2F-038DD17D1D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0" name="Picture 75" descr="C:\Users\bertscha\Desktop\ebmpapst_logobox_claim_2021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62" y="826915"/>
            <a:ext cx="3130549" cy="22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6120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8650" y="1766888"/>
            <a:ext cx="10906920" cy="4625181"/>
          </a:xfrm>
        </p:spPr>
        <p:txBody>
          <a:bodyPr/>
          <a:lstStyle>
            <a:lvl1pPr marL="360000" indent="-360000">
              <a:spcBef>
                <a:spcPts val="1000"/>
              </a:spcBef>
              <a:buClr>
                <a:schemeClr val="tx1"/>
              </a:buClr>
              <a:buSzPct val="120000"/>
              <a:buFont typeface="+mj-lt"/>
              <a:buAutoNum type="arabicPeriod"/>
              <a:defRPr sz="2000"/>
            </a:lvl1pPr>
            <a:lvl2pPr marL="355600" indent="-355600">
              <a:spcBef>
                <a:spcPts val="1000"/>
              </a:spcBef>
              <a:buClr>
                <a:schemeClr val="tx1"/>
              </a:buClr>
              <a:buSzPct val="120000"/>
              <a:buFont typeface="+mj-lt"/>
              <a:buAutoNum type="arabicPeriod"/>
              <a:defRPr sz="2000"/>
            </a:lvl2pPr>
            <a:lvl3pPr marL="360000" indent="-360000">
              <a:spcBef>
                <a:spcPts val="1000"/>
              </a:spcBef>
              <a:buClr>
                <a:schemeClr val="tx1"/>
              </a:buClr>
              <a:buSzPct val="120000"/>
              <a:buFont typeface="+mj-lt"/>
              <a:buAutoNum type="arabicPeriod"/>
              <a:defRPr sz="2000"/>
            </a:lvl3pPr>
            <a:lvl4pPr marL="360000" indent="-360000">
              <a:spcBef>
                <a:spcPts val="1000"/>
              </a:spcBef>
              <a:buClr>
                <a:schemeClr val="tx1"/>
              </a:buClr>
              <a:buSzPct val="120000"/>
              <a:buFont typeface="+mj-lt"/>
              <a:buAutoNum type="arabicPeriod"/>
              <a:defRPr sz="2000"/>
            </a:lvl4pPr>
            <a:lvl5pPr marL="360000" indent="-360000">
              <a:spcBef>
                <a:spcPts val="1000"/>
              </a:spcBef>
              <a:buClr>
                <a:schemeClr val="tx1"/>
              </a:buClr>
              <a:buSzPct val="120000"/>
              <a:buFont typeface="+mj-lt"/>
              <a:buAutoNum type="arabicPeriod"/>
              <a:defRPr sz="2000"/>
            </a:lvl5pPr>
            <a:lvl6pPr marL="360000" indent="-360000">
              <a:spcBef>
                <a:spcPts val="1000"/>
              </a:spcBef>
              <a:buClr>
                <a:schemeClr val="tx1"/>
              </a:buClr>
              <a:buSzPct val="120000"/>
              <a:buFont typeface="+mj-lt"/>
              <a:buAutoNum type="arabicPeriod"/>
              <a:defRPr sz="2000"/>
            </a:lvl6pPr>
            <a:lvl7pPr marL="360000" indent="-360000">
              <a:spcBef>
                <a:spcPts val="1000"/>
              </a:spcBef>
              <a:buClr>
                <a:schemeClr val="tx1"/>
              </a:buClr>
              <a:buSzPct val="120000"/>
              <a:buFont typeface="+mj-lt"/>
              <a:buAutoNum type="arabicPeriod"/>
              <a:defRPr sz="2000"/>
            </a:lvl7pPr>
            <a:lvl8pPr marL="360000" indent="-360000">
              <a:spcBef>
                <a:spcPts val="1000"/>
              </a:spcBef>
              <a:buClr>
                <a:schemeClr val="tx1"/>
              </a:buClr>
              <a:buSzPct val="120000"/>
              <a:buFont typeface="+mj-lt"/>
              <a:buAutoNum type="arabicPeriod"/>
              <a:defRPr sz="2000"/>
            </a:lvl8pPr>
            <a:lvl9pPr marL="360000" indent="-360000">
              <a:spcBef>
                <a:spcPts val="1000"/>
              </a:spcBef>
              <a:buClr>
                <a:schemeClr val="tx1"/>
              </a:buClr>
              <a:buSzPct val="120000"/>
              <a:buFont typeface="+mj-lt"/>
              <a:buAutoNum type="arabicPeriod"/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2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49" y="1152796"/>
            <a:ext cx="8838265" cy="345805"/>
          </a:xfr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24EF-13DD-48F5-862A-B189D612DB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35831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171295" y="3026471"/>
            <a:ext cx="10019118" cy="1126802"/>
          </a:xfrm>
          <a:solidFill>
            <a:schemeClr val="tx2"/>
          </a:solidFill>
        </p:spPr>
        <p:txBody>
          <a:bodyPr lIns="432000" tIns="46800" rIns="684000" bIns="46800"/>
          <a:lstStyle>
            <a:lvl1pPr>
              <a:defRPr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46907" y="3026471"/>
            <a:ext cx="1126800" cy="1126802"/>
          </a:xfr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pPr>
              <a:defRPr/>
            </a:pPr>
            <a:fld id="{B588B951-3BF3-4D5D-B10C-A951756025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45193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28650" y="1765748"/>
            <a:ext cx="10906919" cy="46263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49" y="1152796"/>
            <a:ext cx="8838265" cy="345805"/>
          </a:xfr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solidFill>
            <a:schemeClr val="accent2"/>
          </a:solidFill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22FB-5030-479E-9168-9EA88F81BF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4496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69820" y="1765748"/>
            <a:ext cx="5365750" cy="46263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 bwMode="gray">
          <a:xfrm>
            <a:off x="646908" y="1834357"/>
            <a:ext cx="5346699" cy="4557712"/>
          </a:xfrm>
        </p:spPr>
        <p:txBody>
          <a:bodyPr tIns="648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6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49" y="1152796"/>
            <a:ext cx="8838265" cy="345805"/>
          </a:xfr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solidFill>
            <a:schemeClr val="accent3"/>
          </a:solidFill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49A1-3796-456D-80C3-467C217D80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69984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7697504" y="1765748"/>
            <a:ext cx="3838066" cy="46263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 bwMode="gray">
          <a:xfrm>
            <a:off x="646906" y="1834355"/>
            <a:ext cx="6876763" cy="4557713"/>
          </a:xfrm>
        </p:spPr>
        <p:txBody>
          <a:bodyPr tIns="648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7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49" y="1152796"/>
            <a:ext cx="8838265" cy="345805"/>
          </a:xfr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solidFill>
            <a:schemeClr val="accent4"/>
          </a:solidFill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19CF-0E10-4B5E-A505-F9BFF7BC15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17684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095704" y="1765748"/>
            <a:ext cx="7439865" cy="46263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 bwMode="gray">
          <a:xfrm>
            <a:off x="646907" y="1834355"/>
            <a:ext cx="3274964" cy="4557713"/>
          </a:xfrm>
        </p:spPr>
        <p:txBody>
          <a:bodyPr tIns="648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7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28649" y="1152796"/>
            <a:ext cx="8838265" cy="345805"/>
          </a:xfr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solidFill>
            <a:schemeClr val="accent5"/>
          </a:solidFill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EA78-252F-42F8-A307-D40851C46A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49397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10097210" cy="11223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2800" tIns="0" rIns="36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28650" y="1765300"/>
            <a:ext cx="10906125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39763" y="6492875"/>
            <a:ext cx="769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Corbel" pitchFamily="34" charset="0"/>
                <a:cs typeface="Arial" panose="020B0604020202020204" pitchFamily="34" charset="0"/>
              </a:defRPr>
            </a:lvl1pPr>
            <a:lvl2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511300" y="6492875"/>
            <a:ext cx="100234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Corbel" pitchFamily="34" charset="0"/>
                <a:cs typeface="Arial" panose="020B0604020202020204" pitchFamily="34" charset="0"/>
              </a:defRPr>
            </a:lvl1pPr>
            <a:lvl2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733213" y="6492875"/>
            <a:ext cx="25717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Corbel" pitchFamily="34" charset="0"/>
                <a:cs typeface="Arial" panose="020B0604020202020204" pitchFamily="34" charset="0"/>
              </a:defRPr>
            </a:lvl1pPr>
            <a:lvl2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0AEB338-9A01-4568-801D-896C2E97828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2" name="Picture 2" descr="C:\Users\bertscha\Desktop\ebmpapst_logobox_claim_2021_rgb.jp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210" y="-1"/>
            <a:ext cx="2093203" cy="14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32" r:id="rId3"/>
    <p:sldLayoutId id="2147483811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12" r:id="rId11"/>
    <p:sldLayoutId id="2147483821" r:id="rId12"/>
    <p:sldLayoutId id="2147483822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23" r:id="rId20"/>
    <p:sldLayoutId id="2147483831" r:id="rId21"/>
  </p:sldLayoutIdLst>
  <p:transition spd="med">
    <p:fade/>
  </p:transition>
  <p:hf hdr="0" ftr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Corbel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ts val="1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Corbel" pitchFamily="34" charset="0"/>
          <a:ea typeface="+mn-ea"/>
          <a:cs typeface="Arial" panose="020B0604020202020204" pitchFamily="34" charset="0"/>
        </a:defRPr>
      </a:lvl1pPr>
      <a:lvl2pPr marL="250825" indent="-250825" algn="l" rtl="0" eaLnBrk="1" fontAlgn="base" hangingPunct="1">
        <a:lnSpc>
          <a:spcPct val="110000"/>
        </a:lnSpc>
        <a:spcBef>
          <a:spcPts val="475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Corbel" pitchFamily="34" charset="0"/>
          <a:ea typeface="+mn-ea"/>
          <a:cs typeface="Arial" panose="020B0604020202020204" pitchFamily="34" charset="0"/>
        </a:defRPr>
      </a:lvl2pPr>
      <a:lvl3pPr marL="503238" indent="-250825" algn="l" rtl="0" eaLnBrk="1" fontAlgn="base" hangingPunct="1">
        <a:lnSpc>
          <a:spcPct val="110000"/>
        </a:lnSpc>
        <a:spcBef>
          <a:spcPts val="438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kern="1200">
          <a:solidFill>
            <a:schemeClr val="tx1"/>
          </a:solidFill>
          <a:latin typeface="Corbel" pitchFamily="34" charset="0"/>
          <a:ea typeface="+mn-ea"/>
          <a:cs typeface="Arial" panose="020B0604020202020204" pitchFamily="34" charset="0"/>
        </a:defRPr>
      </a:lvl3pPr>
      <a:lvl4pPr marL="755650" indent="-250825" algn="l" rtl="0" eaLnBrk="1" fontAlgn="base" hangingPunct="1">
        <a:lnSpc>
          <a:spcPct val="110000"/>
        </a:lnSpc>
        <a:spcBef>
          <a:spcPts val="388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Corbel" pitchFamily="34" charset="0"/>
          <a:ea typeface="+mn-ea"/>
          <a:cs typeface="Arial" panose="020B0604020202020204" pitchFamily="34" charset="0"/>
        </a:defRPr>
      </a:lvl4pPr>
      <a:lvl5pPr marL="1006475" indent="-250825" algn="l" rtl="0" eaLnBrk="1" fontAlgn="base" hangingPunct="1">
        <a:lnSpc>
          <a:spcPct val="110000"/>
        </a:lnSpc>
        <a:spcBef>
          <a:spcPts val="388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Corbel" pitchFamily="34" charset="0"/>
          <a:ea typeface="+mn-ea"/>
          <a:cs typeface="Arial" panose="020B0604020202020204" pitchFamily="34" charset="0"/>
        </a:defRPr>
      </a:lvl5pPr>
      <a:lvl6pPr marL="1008000" indent="-252000" algn="l" defTabSz="914400" rtl="0" eaLnBrk="1" latinLnBrk="0" hangingPunct="1">
        <a:lnSpc>
          <a:spcPct val="110000"/>
        </a:lnSpc>
        <a:spcBef>
          <a:spcPts val="384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008000" indent="-252000" algn="l" defTabSz="914400" rtl="0" eaLnBrk="1" latinLnBrk="0" hangingPunct="1">
        <a:lnSpc>
          <a:spcPct val="110000"/>
        </a:lnSpc>
        <a:spcBef>
          <a:spcPts val="384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08000" indent="-252000" algn="l" defTabSz="914400" rtl="0" eaLnBrk="1" latinLnBrk="0" hangingPunct="1">
        <a:lnSpc>
          <a:spcPct val="110000"/>
        </a:lnSpc>
        <a:spcBef>
          <a:spcPts val="384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1008000" indent="-252000" algn="l" defTabSz="914400" rtl="0" eaLnBrk="1" latinLnBrk="0" hangingPunct="1">
        <a:lnSpc>
          <a:spcPct val="110000"/>
        </a:lnSpc>
        <a:spcBef>
          <a:spcPts val="384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 rtlCol="0"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de-DE" dirty="0"/>
              <a:t>Richtlinie zur Freigabe von Zulieferteilen</a:t>
            </a:r>
            <a:br>
              <a:rPr lang="de-DE" dirty="0"/>
            </a:br>
            <a:r>
              <a:rPr lang="de-DE" i="1" dirty="0"/>
              <a:t>Guideline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sampling</a:t>
            </a:r>
            <a:r>
              <a:rPr lang="de-DE" i="1" dirty="0"/>
              <a:t> </a:t>
            </a:r>
            <a:r>
              <a:rPr lang="de-DE" i="1" dirty="0" err="1"/>
              <a:t>process</a:t>
            </a:r>
            <a:endParaRPr lang="de-DE" dirty="0"/>
          </a:p>
        </p:txBody>
      </p:sp>
      <p:sp>
        <p:nvSpPr>
          <p:cNvPr id="14342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de-DE" altLang="de-DE" dirty="0">
                <a:latin typeface="+mj-lt"/>
                <a:cs typeface="Arial" charset="0"/>
              </a:rPr>
              <a:t>24.07.2024_V4; C. Wimmer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16A775E-64F1-42E4-B61D-A892B50EF1BF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1019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1732718" y="6492876"/>
            <a:ext cx="2568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0FED02-0259-420E-80E1-2066F5A390A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28651" y="1505689"/>
            <a:ext cx="9468560" cy="46263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Mustermenge und Dokumentation </a:t>
            </a:r>
            <a:r>
              <a:rPr lang="de-DE" sz="1200" dirty="0">
                <a:solidFill>
                  <a:srgbClr val="002060"/>
                </a:solidFill>
              </a:rPr>
              <a:t>– </a:t>
            </a:r>
            <a:r>
              <a:rPr lang="de-DE" sz="1200" dirty="0" err="1">
                <a:solidFill>
                  <a:srgbClr val="002060"/>
                </a:solidFill>
              </a:rPr>
              <a:t>Amount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samples</a:t>
            </a:r>
            <a:r>
              <a:rPr lang="de-DE" sz="1200" dirty="0">
                <a:solidFill>
                  <a:srgbClr val="002060"/>
                </a:solidFill>
              </a:rPr>
              <a:t> and </a:t>
            </a:r>
            <a:r>
              <a:rPr lang="de-DE" sz="1200" dirty="0" err="1">
                <a:solidFill>
                  <a:srgbClr val="002060"/>
                </a:solidFill>
              </a:rPr>
              <a:t>documentation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endParaRPr lang="de-DE" sz="1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Angaben ersichtlich in der folgenden Übersicht </a:t>
            </a:r>
            <a:r>
              <a:rPr lang="de-DE" sz="1200" b="1" dirty="0">
                <a:solidFill>
                  <a:srgbClr val="002060"/>
                </a:solidFill>
              </a:rPr>
              <a:t>- </a:t>
            </a:r>
            <a:r>
              <a:rPr lang="en-US" sz="1200" b="1" dirty="0">
                <a:solidFill>
                  <a:srgbClr val="002060"/>
                </a:solidFill>
              </a:rPr>
              <a:t>Details can be seen in the following overview</a:t>
            </a:r>
            <a:endParaRPr lang="de-DE" sz="12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sz="12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Bei Leiterplattengruppen (- </a:t>
            </a:r>
            <a:r>
              <a:rPr lang="de-DE" sz="1200" dirty="0" err="1">
                <a:solidFill>
                  <a:schemeClr val="tx2">
                    <a:lumMod val="50000"/>
                  </a:schemeClr>
                </a:solidFill>
              </a:rPr>
              <a:t>familien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), für die kein TK - Blatt existiert, ist der Prüfbericht nach Z45 zu erstellen </a:t>
            </a:r>
          </a:p>
          <a:p>
            <a:pPr>
              <a:lnSpc>
                <a:spcPct val="90000"/>
              </a:lnSpc>
            </a:pP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PCB </a:t>
            </a:r>
            <a:r>
              <a:rPr lang="de-DE" sz="1200" dirty="0" err="1">
                <a:solidFill>
                  <a:srgbClr val="002060"/>
                </a:solidFill>
              </a:rPr>
              <a:t>families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without</a:t>
            </a:r>
            <a:r>
              <a:rPr lang="de-DE" sz="1200" dirty="0">
                <a:solidFill>
                  <a:srgbClr val="002060"/>
                </a:solidFill>
              </a:rPr>
              <a:t> TK-sheet,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 </a:t>
            </a:r>
            <a:r>
              <a:rPr lang="de-DE" sz="1200" dirty="0" err="1">
                <a:solidFill>
                  <a:srgbClr val="002060"/>
                </a:solidFill>
              </a:rPr>
              <a:t>test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report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generate</a:t>
            </a:r>
            <a:r>
              <a:rPr lang="de-DE" sz="1200" dirty="0">
                <a:solidFill>
                  <a:srgbClr val="002060"/>
                </a:solidFill>
              </a:rPr>
              <a:t> in </a:t>
            </a:r>
            <a:r>
              <a:rPr lang="de-DE" sz="1200" dirty="0" err="1">
                <a:solidFill>
                  <a:srgbClr val="002060"/>
                </a:solidFill>
              </a:rPr>
              <a:t>according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Z45</a:t>
            </a:r>
          </a:p>
          <a:p>
            <a:pPr>
              <a:lnSpc>
                <a:spcPct val="90000"/>
              </a:lnSpc>
            </a:pPr>
            <a:endParaRPr lang="de-DE" sz="1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>
          <a:solidFill>
            <a:schemeClr val="accent3"/>
          </a:solidFill>
        </p:spPr>
        <p:txBody>
          <a:bodyPr/>
          <a:lstStyle/>
          <a:p>
            <a:r>
              <a:rPr lang="de-DE" altLang="de-DE" sz="2000" dirty="0">
                <a:latin typeface="+mn-lt"/>
                <a:cs typeface="Arial" charset="0"/>
              </a:rPr>
              <a:t>Zusätzliche Informationen nur für Leiterplatten – </a:t>
            </a:r>
            <a:br>
              <a:rPr lang="de-DE" altLang="de-DE" sz="2000" dirty="0">
                <a:latin typeface="+mn-lt"/>
                <a:cs typeface="Arial" charset="0"/>
              </a:rPr>
            </a:br>
            <a:r>
              <a:rPr lang="de-DE" altLang="de-DE" sz="2000" dirty="0">
                <a:latin typeface="+mn-lt"/>
                <a:cs typeface="Arial" charset="0"/>
              </a:rPr>
              <a:t>Additional </a:t>
            </a:r>
            <a:r>
              <a:rPr lang="de-DE" altLang="de-DE" sz="2000" dirty="0" err="1">
                <a:latin typeface="+mn-lt"/>
                <a:cs typeface="Arial" charset="0"/>
              </a:rPr>
              <a:t>information</a:t>
            </a:r>
            <a:r>
              <a:rPr lang="de-DE" altLang="de-DE" sz="2000" dirty="0">
                <a:latin typeface="+mn-lt"/>
                <a:cs typeface="Arial" charset="0"/>
              </a:rPr>
              <a:t> </a:t>
            </a:r>
            <a:r>
              <a:rPr lang="de-DE" altLang="de-DE" sz="2000" dirty="0" err="1">
                <a:latin typeface="+mn-lt"/>
                <a:cs typeface="Arial" charset="0"/>
              </a:rPr>
              <a:t>only</a:t>
            </a:r>
            <a:r>
              <a:rPr lang="de-DE" altLang="de-DE" sz="2000" dirty="0">
                <a:latin typeface="+mn-lt"/>
                <a:cs typeface="Arial" charset="0"/>
              </a:rPr>
              <a:t> </a:t>
            </a:r>
            <a:r>
              <a:rPr lang="de-DE" altLang="de-DE" sz="2000" dirty="0" err="1">
                <a:latin typeface="+mn-lt"/>
                <a:cs typeface="Arial" charset="0"/>
              </a:rPr>
              <a:t>for</a:t>
            </a:r>
            <a:r>
              <a:rPr lang="de-DE" altLang="de-DE" sz="2000" dirty="0">
                <a:latin typeface="+mn-lt"/>
                <a:cs typeface="Arial" charset="0"/>
              </a:rPr>
              <a:t>  PCBA</a:t>
            </a:r>
            <a:endParaRPr lang="de-DE" sz="2000" b="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41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1732718" y="6492876"/>
            <a:ext cx="2568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0FED02-0259-420E-80E1-2066F5A390A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>
          <a:solidFill>
            <a:schemeClr val="accent3"/>
          </a:solidFill>
        </p:spPr>
        <p:txBody>
          <a:bodyPr/>
          <a:lstStyle/>
          <a:p>
            <a:r>
              <a:rPr lang="de-DE" altLang="de-DE" sz="2000" dirty="0">
                <a:latin typeface="+mn-lt"/>
                <a:cs typeface="Arial" charset="0"/>
              </a:rPr>
              <a:t>Zusätzliche Informationen nur für Leiterplatten – </a:t>
            </a:r>
            <a:br>
              <a:rPr lang="de-DE" altLang="de-DE" sz="2000" dirty="0">
                <a:latin typeface="+mn-lt"/>
                <a:cs typeface="Arial" charset="0"/>
              </a:rPr>
            </a:br>
            <a:r>
              <a:rPr lang="de-DE" altLang="de-DE" sz="2000" dirty="0">
                <a:latin typeface="+mn-lt"/>
                <a:cs typeface="Arial" charset="0"/>
              </a:rPr>
              <a:t>Additional </a:t>
            </a:r>
            <a:r>
              <a:rPr lang="de-DE" altLang="de-DE" sz="2000" dirty="0" err="1">
                <a:latin typeface="+mn-lt"/>
                <a:cs typeface="Arial" charset="0"/>
              </a:rPr>
              <a:t>information</a:t>
            </a:r>
            <a:r>
              <a:rPr lang="de-DE" altLang="de-DE" sz="2000" dirty="0">
                <a:latin typeface="+mn-lt"/>
                <a:cs typeface="Arial" charset="0"/>
              </a:rPr>
              <a:t> </a:t>
            </a:r>
            <a:r>
              <a:rPr lang="de-DE" altLang="de-DE" sz="2000" dirty="0" err="1">
                <a:latin typeface="+mn-lt"/>
                <a:cs typeface="Arial" charset="0"/>
              </a:rPr>
              <a:t>only</a:t>
            </a:r>
            <a:r>
              <a:rPr lang="de-DE" altLang="de-DE" sz="2000" dirty="0">
                <a:latin typeface="+mn-lt"/>
                <a:cs typeface="Arial" charset="0"/>
              </a:rPr>
              <a:t> </a:t>
            </a:r>
            <a:r>
              <a:rPr lang="de-DE" altLang="de-DE" sz="2000" dirty="0" err="1">
                <a:latin typeface="+mn-lt"/>
                <a:cs typeface="Arial" charset="0"/>
              </a:rPr>
              <a:t>for</a:t>
            </a:r>
            <a:r>
              <a:rPr lang="de-DE" altLang="de-DE" sz="2000" dirty="0">
                <a:latin typeface="+mn-lt"/>
                <a:cs typeface="Arial" charset="0"/>
              </a:rPr>
              <a:t>  PCBA</a:t>
            </a:r>
            <a:endParaRPr lang="de-DE" sz="2000" b="0" i="1" dirty="0">
              <a:latin typeface="+mn-lt"/>
              <a:ea typeface="+mn-ea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452C20-B540-7E48-711A-660ABBF5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8" y="1478735"/>
            <a:ext cx="9794952" cy="51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1732718" y="6492876"/>
            <a:ext cx="2568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0FED02-0259-420E-80E1-2066F5A390A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28651" y="1514078"/>
            <a:ext cx="9468560" cy="510866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b="1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Kunststoff </a:t>
            </a:r>
            <a:r>
              <a:rPr lang="de-DE" sz="1200" b="1" dirty="0">
                <a:solidFill>
                  <a:srgbClr val="002060"/>
                </a:solidFill>
                <a:sym typeface="Wingdings" panose="05000000000000000000" pitchFamily="2" charset="2"/>
              </a:rPr>
              <a:t>– </a:t>
            </a:r>
            <a:r>
              <a:rPr lang="de-DE" sz="12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plastic</a:t>
            </a:r>
            <a:endParaRPr lang="de-DE" sz="12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b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Die epL-Werkzeugnummer ist auf dem Deckblatt zu dokumentieren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The epL tool number must be documented on the cover sheet 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Anzahl zu vermessener Muster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Number of samples to be measured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Prüfmaße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test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dimension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	 min. 5 St. / Kavität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min. 5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pcs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. /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cavity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Restl. Maße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–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remaining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dimensions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	 min. 1 St./ Kavität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min. 1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pcs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. /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cavity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2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Muster sind bei einem Feuchtegehalt von &lt;0,3% zu vermessen. Diese Teile sind </a:t>
            </a:r>
            <a:r>
              <a:rPr lang="de-DE" sz="1200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epL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in Kunststoffbeuteln separat und markiert zur Verfügung zu stellen.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Samples are to be measured at a moisture content of &lt;0.3%. These parts are to be provided separated and marked to </a:t>
            </a:r>
            <a:r>
              <a:rPr lang="en-US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epL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 in plastic bags.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de-DE" sz="12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(Min.) Notwendige Informationen bzgl. Maschinen- und Werkzeugparameter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(min.) Necessary information regarding machine and tool parameters 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Maschinentyp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machine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type</a:t>
            </a: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Einspritzzeit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injection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time</a:t>
            </a: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Zykluszeit gesamt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total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cycle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time</a:t>
            </a: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Heißkanaltemperatur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hot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channel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temperature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Temperatur an der Schnecke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temperature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at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the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snail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Werkzeugtemperatur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mold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temperature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dirty="0">
              <a:solidFill>
                <a:schemeClr val="tx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b="1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Elastomer </a:t>
            </a:r>
            <a:r>
              <a:rPr lang="de-DE" sz="12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- </a:t>
            </a:r>
            <a:r>
              <a:rPr lang="de-DE" sz="1200" b="1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elastomer</a:t>
            </a:r>
            <a:endParaRPr lang="de-DE" sz="1200" b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b="1" dirty="0">
              <a:solidFill>
                <a:schemeClr val="tx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Die epL-Werkzeugnummer ist auf dem Deckblatt zu dokumentieren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The epL tool number must be documented on the cover sheet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Anzahl zu vermessener Muster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Number of samples to be measured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Prüfmaße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test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dimension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	 min. 5 St. / Kavität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min. 5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pcs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. /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cavity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Restl. Maße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–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remaining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dimensions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	 min. 1 St./ Kavität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min. 1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pcs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. /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cavity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22275" lvl="1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de-DE" sz="12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Vermessene Muster sind separiert und gekennzeichnet zur Verfügung zu stellen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Measured samples are be provided separated and marked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Min. 1 St./Kavität ist vereinzelt verpackt vorzustellen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min. 1 pc/cavity is to be presented individually packed</a:t>
            </a: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>
          <a:solidFill>
            <a:schemeClr val="accent3"/>
          </a:solidFill>
        </p:spPr>
        <p:txBody>
          <a:bodyPr/>
          <a:lstStyle/>
          <a:p>
            <a:r>
              <a:rPr lang="de-DE" altLang="de-DE" sz="2000" dirty="0">
                <a:latin typeface="+mn-lt"/>
                <a:cs typeface="Arial" charset="0"/>
              </a:rPr>
              <a:t>Zusätzliche Informationen nur für Kunststoff / Elastomere – </a:t>
            </a:r>
            <a:br>
              <a:rPr lang="de-DE" altLang="de-DE" sz="2000" dirty="0">
                <a:latin typeface="+mn-lt"/>
                <a:cs typeface="Arial" charset="0"/>
              </a:rPr>
            </a:br>
            <a:r>
              <a:rPr lang="de-DE" altLang="de-DE" sz="2000" dirty="0">
                <a:latin typeface="+mn-lt"/>
                <a:cs typeface="Arial" charset="0"/>
              </a:rPr>
              <a:t>Additional </a:t>
            </a:r>
            <a:r>
              <a:rPr lang="de-DE" altLang="de-DE" sz="2000" dirty="0" err="1">
                <a:latin typeface="+mn-lt"/>
                <a:cs typeface="Arial" charset="0"/>
              </a:rPr>
              <a:t>information</a:t>
            </a:r>
            <a:r>
              <a:rPr lang="de-DE" altLang="de-DE" sz="2000" dirty="0">
                <a:latin typeface="+mn-lt"/>
                <a:cs typeface="Arial" charset="0"/>
              </a:rPr>
              <a:t> </a:t>
            </a:r>
            <a:r>
              <a:rPr lang="de-DE" altLang="de-DE" sz="2000" dirty="0" err="1">
                <a:latin typeface="+mn-lt"/>
                <a:cs typeface="Arial" charset="0"/>
              </a:rPr>
              <a:t>only</a:t>
            </a:r>
            <a:r>
              <a:rPr lang="de-DE" altLang="de-DE" sz="2000" dirty="0">
                <a:latin typeface="+mn-lt"/>
                <a:cs typeface="Arial" charset="0"/>
              </a:rPr>
              <a:t> </a:t>
            </a:r>
            <a:r>
              <a:rPr lang="de-DE" altLang="de-DE" sz="2000" dirty="0" err="1">
                <a:latin typeface="+mn-lt"/>
                <a:cs typeface="Arial" charset="0"/>
              </a:rPr>
              <a:t>for</a:t>
            </a:r>
            <a:r>
              <a:rPr lang="de-DE" altLang="de-DE" sz="2000" dirty="0">
                <a:latin typeface="+mn-lt"/>
                <a:cs typeface="Arial" charset="0"/>
              </a:rPr>
              <a:t> </a:t>
            </a:r>
            <a:r>
              <a:rPr lang="de-DE" altLang="de-DE" sz="2000" dirty="0" err="1">
                <a:latin typeface="+mn-lt"/>
                <a:cs typeface="Arial" charset="0"/>
              </a:rPr>
              <a:t>plastic</a:t>
            </a:r>
            <a:r>
              <a:rPr lang="de-DE" altLang="de-DE" sz="2000" dirty="0">
                <a:latin typeface="+mn-lt"/>
                <a:cs typeface="Arial" charset="0"/>
              </a:rPr>
              <a:t> / </a:t>
            </a:r>
            <a:r>
              <a:rPr lang="de-DE" altLang="de-DE" sz="2000" dirty="0" err="1">
                <a:latin typeface="+mn-lt"/>
                <a:cs typeface="Arial" charset="0"/>
              </a:rPr>
              <a:t>elastomer</a:t>
            </a:r>
            <a:endParaRPr lang="de-DE" sz="2000" b="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62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platzhalter 15366">
            <a:extLst>
              <a:ext uri="{FF2B5EF4-FFF2-40B4-BE49-F238E27FC236}">
                <a16:creationId xmlns:a16="http://schemas.microsoft.com/office/drawing/2014/main" id="{AD57C346-278E-425C-A70F-D365FA9F3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49" y="1766888"/>
            <a:ext cx="11104563" cy="4625181"/>
          </a:xfrm>
        </p:spPr>
        <p:txBody>
          <a:bodyPr/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Zweck/Definition -</a:t>
            </a:r>
            <a:r>
              <a:rPr lang="de-DE" sz="1600" dirty="0">
                <a:latin typeface="+mn-lt"/>
              </a:rPr>
              <a:t>		</a:t>
            </a:r>
            <a:r>
              <a:rPr lang="de-DE" sz="1600" i="1" dirty="0" err="1">
                <a:solidFill>
                  <a:srgbClr val="002060"/>
                </a:solidFill>
                <a:latin typeface="+mn-lt"/>
              </a:rPr>
              <a:t>Object</a:t>
            </a:r>
            <a:endParaRPr lang="de-DE" sz="1600" dirty="0">
              <a:solidFill>
                <a:srgbClr val="002060"/>
              </a:solidFill>
              <a:latin typeface="+mn-lt"/>
            </a:endParaRPr>
          </a:p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Mustermenge -	</a:t>
            </a:r>
            <a:r>
              <a:rPr lang="de-DE" sz="1600" dirty="0">
                <a:latin typeface="+mn-lt"/>
              </a:rPr>
              <a:t>		</a:t>
            </a:r>
            <a:r>
              <a:rPr lang="de-DE" sz="1600" dirty="0" err="1">
                <a:solidFill>
                  <a:srgbClr val="002060"/>
                </a:solidFill>
                <a:latin typeface="+mn-lt"/>
              </a:rPr>
              <a:t>Amount</a:t>
            </a:r>
            <a:r>
              <a:rPr lang="de-DE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2060"/>
                </a:solidFill>
                <a:latin typeface="+mn-lt"/>
              </a:rPr>
              <a:t>samples</a:t>
            </a:r>
            <a:r>
              <a:rPr lang="de-DE" sz="16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Anlieferung -	</a:t>
            </a:r>
            <a:r>
              <a:rPr lang="de-DE" sz="1600" dirty="0">
                <a:latin typeface="+mn-lt"/>
              </a:rPr>
              <a:t>		</a:t>
            </a:r>
            <a:r>
              <a:rPr lang="de-DE" sz="1600" dirty="0" err="1">
                <a:solidFill>
                  <a:srgbClr val="002060"/>
                </a:solidFill>
                <a:latin typeface="+mn-lt"/>
              </a:rPr>
              <a:t>Delivery</a:t>
            </a:r>
            <a:endParaRPr lang="de-DE" sz="1600" dirty="0">
              <a:solidFill>
                <a:srgbClr val="002060"/>
              </a:solidFill>
              <a:latin typeface="+mn-lt"/>
            </a:endParaRPr>
          </a:p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Vereinfachte Bemusterung -	</a:t>
            </a:r>
            <a:r>
              <a:rPr lang="de-DE" sz="1600" dirty="0">
                <a:latin typeface="+mn-lt"/>
              </a:rPr>
              <a:t>	</a:t>
            </a:r>
            <a:r>
              <a:rPr lang="de-DE" sz="1600" dirty="0" err="1">
                <a:solidFill>
                  <a:srgbClr val="002060"/>
                </a:solidFill>
                <a:latin typeface="+mn-lt"/>
              </a:rPr>
              <a:t>Reduced</a:t>
            </a:r>
            <a:r>
              <a:rPr lang="de-DE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2060"/>
                </a:solidFill>
                <a:latin typeface="+mn-lt"/>
              </a:rPr>
              <a:t>sampling</a:t>
            </a:r>
            <a:r>
              <a:rPr lang="de-DE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2060"/>
                </a:solidFill>
                <a:latin typeface="+mn-lt"/>
              </a:rPr>
              <a:t>process</a:t>
            </a:r>
            <a:endParaRPr lang="de-DE" sz="1600" dirty="0">
              <a:solidFill>
                <a:srgbClr val="002060"/>
              </a:solidFill>
              <a:latin typeface="+mn-lt"/>
            </a:endParaRPr>
          </a:p>
          <a:p>
            <a:r>
              <a:rPr lang="de-DE" altLang="de-DE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Maßprüfung und Prozessfähigkeit -</a:t>
            </a:r>
            <a:r>
              <a:rPr lang="de-DE" altLang="de-DE" sz="1600" dirty="0">
                <a:latin typeface="+mn-lt"/>
                <a:cs typeface="Arial" charset="0"/>
              </a:rPr>
              <a:t>	</a:t>
            </a:r>
            <a:r>
              <a:rPr lang="de-DE" altLang="de-DE" sz="1600" dirty="0">
                <a:solidFill>
                  <a:srgbClr val="002060"/>
                </a:solidFill>
                <a:latin typeface="+mn-lt"/>
                <a:cs typeface="Arial" charset="0"/>
              </a:rPr>
              <a:t>Dimensional </a:t>
            </a:r>
            <a:r>
              <a:rPr lang="de-DE" altLang="de-DE" sz="1600" dirty="0" err="1">
                <a:solidFill>
                  <a:srgbClr val="002060"/>
                </a:solidFill>
                <a:latin typeface="+mn-lt"/>
                <a:cs typeface="Arial" charset="0"/>
              </a:rPr>
              <a:t>test</a:t>
            </a:r>
            <a:r>
              <a:rPr lang="de-DE" altLang="de-DE" sz="1600" dirty="0">
                <a:solidFill>
                  <a:srgbClr val="002060"/>
                </a:solidFill>
                <a:latin typeface="+mn-lt"/>
                <a:cs typeface="Arial" charset="0"/>
              </a:rPr>
              <a:t> and </a:t>
            </a:r>
            <a:r>
              <a:rPr lang="de-DE" altLang="de-DE" sz="1600" dirty="0" err="1">
                <a:solidFill>
                  <a:srgbClr val="002060"/>
                </a:solidFill>
                <a:latin typeface="+mn-lt"/>
                <a:cs typeface="Arial" charset="0"/>
              </a:rPr>
              <a:t>process</a:t>
            </a:r>
            <a:r>
              <a:rPr lang="de-DE" altLang="de-DE" sz="1600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de-DE" altLang="de-DE" sz="1600" dirty="0" err="1">
                <a:solidFill>
                  <a:srgbClr val="002060"/>
                </a:solidFill>
                <a:latin typeface="+mn-lt"/>
                <a:cs typeface="Arial" charset="0"/>
              </a:rPr>
              <a:t>capability</a:t>
            </a:r>
            <a:endParaRPr lang="de-DE" altLang="de-DE" sz="1600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Vorabprüfung Erstbemusterung bei Abweichungen (VEA) </a:t>
            </a:r>
            <a:r>
              <a:rPr lang="de-DE" sz="1600" dirty="0">
                <a:latin typeface="+mn-lt"/>
                <a:cs typeface="Arial" charset="0"/>
              </a:rPr>
              <a:t>- 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charset="0"/>
              </a:rPr>
              <a:t>Preliminary inspection of initial sample (VEA) in case of deviations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de-DE" altLang="de-DE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Zusätzliche Informationen Druckguss </a:t>
            </a:r>
            <a:r>
              <a:rPr lang="de-DE" altLang="de-DE" sz="1600" dirty="0">
                <a:latin typeface="+mn-lt"/>
                <a:cs typeface="Arial" charset="0"/>
              </a:rPr>
              <a:t>-	</a:t>
            </a:r>
            <a:r>
              <a:rPr lang="de-DE" altLang="de-DE" sz="1600" dirty="0">
                <a:solidFill>
                  <a:srgbClr val="002060"/>
                </a:solidFill>
                <a:latin typeface="+mn-lt"/>
                <a:cs typeface="Arial" charset="0"/>
              </a:rPr>
              <a:t>Additional </a:t>
            </a:r>
            <a:r>
              <a:rPr lang="de-DE" altLang="de-DE" sz="1600" dirty="0" err="1">
                <a:solidFill>
                  <a:srgbClr val="002060"/>
                </a:solidFill>
                <a:latin typeface="+mn-lt"/>
                <a:cs typeface="Arial" charset="0"/>
              </a:rPr>
              <a:t>information</a:t>
            </a:r>
            <a:r>
              <a:rPr lang="de-DE" altLang="de-DE" sz="1600" dirty="0">
                <a:solidFill>
                  <a:srgbClr val="002060"/>
                </a:solidFill>
                <a:latin typeface="+mn-lt"/>
                <a:cs typeface="Arial" charset="0"/>
              </a:rPr>
              <a:t> die </a:t>
            </a:r>
            <a:r>
              <a:rPr lang="de-DE" altLang="de-DE" sz="1600" dirty="0" err="1">
                <a:solidFill>
                  <a:srgbClr val="002060"/>
                </a:solidFill>
                <a:latin typeface="+mn-lt"/>
                <a:cs typeface="Arial" charset="0"/>
              </a:rPr>
              <a:t>casting</a:t>
            </a:r>
            <a:endParaRPr lang="de-DE" altLang="de-DE" sz="1600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r>
              <a:rPr lang="de-DE" altLang="de-DE" sz="1600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Zusätzliche Informationen Leiterplatten</a:t>
            </a:r>
            <a:r>
              <a:rPr lang="de-DE" altLang="de-DE" sz="1600" dirty="0">
                <a:cs typeface="Arial" charset="0"/>
              </a:rPr>
              <a:t> -</a:t>
            </a:r>
            <a:r>
              <a:rPr lang="de-DE" altLang="de-DE" sz="1600" dirty="0">
                <a:solidFill>
                  <a:srgbClr val="002060"/>
                </a:solidFill>
                <a:cs typeface="Arial" charset="0"/>
              </a:rPr>
              <a:t>Additional </a:t>
            </a:r>
            <a:r>
              <a:rPr lang="de-DE" altLang="de-DE" sz="1600" dirty="0" err="1">
                <a:solidFill>
                  <a:srgbClr val="002060"/>
                </a:solidFill>
                <a:cs typeface="Arial" charset="0"/>
              </a:rPr>
              <a:t>information</a:t>
            </a:r>
            <a:r>
              <a:rPr lang="de-DE" altLang="de-DE" sz="1600" dirty="0">
                <a:solidFill>
                  <a:srgbClr val="002060"/>
                </a:solidFill>
                <a:cs typeface="Arial" charset="0"/>
              </a:rPr>
              <a:t> PCBA</a:t>
            </a:r>
          </a:p>
          <a:p>
            <a:r>
              <a:rPr lang="de-DE" altLang="de-DE" sz="1600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Zusätzliche Informationen Kunststoff/Elastomer </a:t>
            </a:r>
            <a:r>
              <a:rPr lang="de-DE" altLang="de-DE" sz="1600" dirty="0">
                <a:cs typeface="Arial" charset="0"/>
              </a:rPr>
              <a:t>-	</a:t>
            </a:r>
            <a:r>
              <a:rPr lang="de-DE" altLang="de-DE" sz="1600" dirty="0">
                <a:solidFill>
                  <a:srgbClr val="002060"/>
                </a:solidFill>
                <a:cs typeface="Arial" charset="0"/>
              </a:rPr>
              <a:t>Additional </a:t>
            </a:r>
            <a:r>
              <a:rPr lang="de-DE" altLang="de-DE" sz="1600" dirty="0" err="1">
                <a:solidFill>
                  <a:srgbClr val="002060"/>
                </a:solidFill>
                <a:cs typeface="Arial" charset="0"/>
              </a:rPr>
              <a:t>information</a:t>
            </a:r>
            <a:r>
              <a:rPr lang="de-DE" altLang="de-DE" sz="1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altLang="de-DE" sz="1600" dirty="0" err="1">
                <a:solidFill>
                  <a:srgbClr val="002060"/>
                </a:solidFill>
                <a:cs typeface="Arial" charset="0"/>
              </a:rPr>
              <a:t>plastics</a:t>
            </a:r>
            <a:r>
              <a:rPr lang="de-DE" altLang="de-DE" sz="1600" dirty="0">
                <a:solidFill>
                  <a:srgbClr val="002060"/>
                </a:solidFill>
                <a:cs typeface="Arial" charset="0"/>
              </a:rPr>
              <a:t>/</a:t>
            </a:r>
            <a:r>
              <a:rPr lang="de-DE" altLang="de-DE" sz="1600" dirty="0" err="1">
                <a:solidFill>
                  <a:srgbClr val="002060"/>
                </a:solidFill>
                <a:cs typeface="Arial" charset="0"/>
              </a:rPr>
              <a:t>elastomer</a:t>
            </a:r>
            <a:endParaRPr lang="de-DE" altLang="de-DE" sz="1600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53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Richtlinie Erstbemusterung -</a:t>
            </a:r>
            <a:br>
              <a:rPr lang="de-DE" sz="2000" dirty="0"/>
            </a:br>
            <a:r>
              <a:rPr lang="de-DE" sz="2000" i="1" dirty="0"/>
              <a:t>Guideline </a:t>
            </a:r>
            <a:r>
              <a:rPr lang="de-DE" sz="2000" i="1" dirty="0" err="1"/>
              <a:t>for</a:t>
            </a:r>
            <a:r>
              <a:rPr lang="de-DE" sz="2000" i="1" dirty="0"/>
              <a:t> </a:t>
            </a:r>
            <a:r>
              <a:rPr lang="de-DE" sz="2000" i="1" dirty="0" err="1"/>
              <a:t>sampling</a:t>
            </a:r>
            <a:r>
              <a:rPr lang="de-DE" sz="2000" i="1" dirty="0"/>
              <a:t> </a:t>
            </a:r>
            <a:r>
              <a:rPr lang="de-DE" sz="2000" i="1" dirty="0" err="1"/>
              <a:t>process</a:t>
            </a:r>
            <a:endParaRPr lang="de-DE" altLang="de-DE" sz="2000" dirty="0"/>
          </a:p>
        </p:txBody>
      </p:sp>
      <p:sp>
        <p:nvSpPr>
          <p:cNvPr id="15362" name="Datumsplatzhalter 2"/>
          <p:cNvSpPr>
            <a:spLocks noGrp="1"/>
          </p:cNvSpPr>
          <p:nvPr>
            <p:ph type="dt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Datum</a:t>
            </a:r>
          </a:p>
        </p:txBody>
      </p:sp>
      <p:sp>
        <p:nvSpPr>
          <p:cNvPr id="15363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C966DE-5E08-427F-8F41-877ADF7C8347}" type="slidenum">
              <a:rPr lang="de-DE" altLang="de-DE"/>
              <a:pPr/>
              <a:t>2</a:t>
            </a:fld>
            <a:endParaRPr lang="de-DE" altLang="de-DE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1732718" y="6492876"/>
            <a:ext cx="2568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0FED02-0259-420E-80E1-2066F5A390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28650" y="1497300"/>
            <a:ext cx="9468560" cy="46263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Mit den Erstmustern soll der Nachweis geführt werden, dass der Lieferant in der Lage ist, die 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geforderten Spezifikationen unter Serienbedingungen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einzuhalten.  -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With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initial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samples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it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shall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be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proofed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that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supplier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is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able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to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produce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product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according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to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specification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(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during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serial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process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Erstmuster sind Teile, die vollständig mit 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serienmäßigen Betriebsmitteln unter Serienbedingungen am Serienstandort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hergestellt wurden.  - 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Initial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samples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are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parts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which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are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produced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completely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with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serial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equipment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during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serial-process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condition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at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serial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location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Alle anderen Muster, die nicht unter Serienbedingungen hergestellt wurden, müssen entsprechend deklariert sein und werden bei der Überprüfung gesondert behandelt.  - 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All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samples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which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were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not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produced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during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serial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process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condition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have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to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be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declared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appropriate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Die Checkliste für Neuteile und Produkt- / Prozessänderungen von Zulieferteilen ist ausgefüllt und unterschrieben den Erstmusterunterlagen beizulegen. Die Inhalte der mitzuliefernden Dokumente ergibt sich aus der Checkliste -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The checklist for new parts and product / process changes of supplier parts must be completed, signed and enclosed with the initial sample documents. The content of ISIR is defined in the checklist.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Für besondere Hinweise der unterschiedlichen Einkaufsteile, bitte den  Anhang beachten. - </a:t>
            </a:r>
            <a:r>
              <a:rPr lang="en-US" sz="1200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For special notes of the different purchasing parts, please check the appendix. </a:t>
            </a:r>
            <a:endParaRPr lang="de-DE" sz="1200" dirty="0">
              <a:solidFill>
                <a:srgbClr val="002060"/>
              </a:solidFill>
              <a:latin typeface="+mn-lt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de-DE" sz="12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Die Erstmusterprüfung umfasst eine maßliche und funktionsmäßige Überprüfung der Erstmusterteile hinsichtlich aller, zwischen Abnehmer und Lieferant, vereinbarten Spezifikationen. 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- The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sampling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process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contains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a dimensional and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functional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check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sample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parts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whether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all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specifications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(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between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customer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and supplier)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are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+mn-lt"/>
              </a:rPr>
              <a:t>fulfilled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>
              <a:spcBef>
                <a:spcPts val="0"/>
              </a:spcBef>
            </a:pPr>
            <a:endParaRPr lang="de-DE" sz="12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de-DE" sz="12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de-DE" sz="1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Lieferungen mit nicht freigegebenem Stand sind nicht zulässig!  - </a:t>
            </a:r>
            <a:r>
              <a:rPr lang="de-DE" sz="1400" b="1" dirty="0" err="1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Deliveries</a:t>
            </a:r>
            <a:r>
              <a:rPr lang="de-DE" sz="1400" b="1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with</a:t>
            </a:r>
            <a:r>
              <a:rPr lang="de-DE" sz="1400" b="1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 not </a:t>
            </a:r>
            <a:r>
              <a:rPr lang="de-DE" sz="1400" b="1" dirty="0" err="1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released</a:t>
            </a:r>
            <a:r>
              <a:rPr lang="de-DE" sz="1400" b="1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parts</a:t>
            </a:r>
            <a:r>
              <a:rPr lang="de-DE" sz="1400" b="1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are</a:t>
            </a:r>
            <a:r>
              <a:rPr lang="de-DE" sz="1400" b="1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 not </a:t>
            </a:r>
            <a:r>
              <a:rPr lang="de-DE" sz="1400" b="1" dirty="0" err="1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permitted</a:t>
            </a:r>
            <a:r>
              <a:rPr lang="de-DE" sz="1400" b="1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! 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>
          <a:solidFill>
            <a:schemeClr val="accent2"/>
          </a:solidFill>
        </p:spPr>
        <p:txBody>
          <a:bodyPr/>
          <a:lstStyle/>
          <a:p>
            <a:r>
              <a:rPr lang="de-DE" sz="2000" dirty="0">
                <a:latin typeface="+mn-lt"/>
              </a:rPr>
              <a:t>Zweck / Definition - </a:t>
            </a:r>
            <a:r>
              <a:rPr lang="de-DE" sz="2000" i="1" dirty="0" err="1">
                <a:latin typeface="+mn-lt"/>
              </a:rPr>
              <a:t>Object</a:t>
            </a:r>
            <a:endParaRPr lang="de-DE" sz="2000" b="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55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1732718" y="6492876"/>
            <a:ext cx="2568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0FED02-0259-420E-80E1-2066F5A390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28651" y="1497300"/>
            <a:ext cx="9468560" cy="4626322"/>
          </a:xfrm>
        </p:spPr>
        <p:txBody>
          <a:bodyPr/>
          <a:lstStyle/>
          <a:p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Erstbemusterungen sind grundsätzlich erforderlich </a:t>
            </a:r>
            <a:r>
              <a:rPr lang="de-DE" sz="1200" dirty="0">
                <a:solidFill>
                  <a:srgbClr val="002060"/>
                </a:solidFill>
              </a:rPr>
              <a:t>– Initial </a:t>
            </a:r>
            <a:r>
              <a:rPr lang="de-DE" sz="1200" dirty="0" err="1">
                <a:solidFill>
                  <a:srgbClr val="002060"/>
                </a:solidFill>
              </a:rPr>
              <a:t>samplings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are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generally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necessary</a:t>
            </a:r>
            <a:r>
              <a:rPr lang="de-DE" sz="1200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vor der ersten Serienlieferungen eines neuen Teiles / Ausnahme: Mit Genehmigung von </a:t>
            </a:r>
            <a:r>
              <a:rPr lang="de-DE" sz="1200" dirty="0" err="1">
                <a:solidFill>
                  <a:schemeClr val="tx2">
                    <a:lumMod val="50000"/>
                  </a:schemeClr>
                </a:solidFill>
              </a:rPr>
              <a:t>ebm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-papst Landshut ist eine Erstbemusterung auch parallel zur ersten Serienlieferung möglich - </a:t>
            </a:r>
            <a:r>
              <a:rPr lang="de-DE" sz="1200" dirty="0" err="1">
                <a:solidFill>
                  <a:srgbClr val="002060"/>
                </a:solidFill>
              </a:rPr>
              <a:t>before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first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delivery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serial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parts</a:t>
            </a:r>
            <a:r>
              <a:rPr lang="de-DE" sz="1200" dirty="0">
                <a:solidFill>
                  <a:srgbClr val="002060"/>
                </a:solidFill>
              </a:rPr>
              <a:t> / </a:t>
            </a:r>
            <a:r>
              <a:rPr lang="de-DE" sz="1200" dirty="0" err="1">
                <a:solidFill>
                  <a:srgbClr val="002060"/>
                </a:solidFill>
              </a:rPr>
              <a:t>Exception</a:t>
            </a:r>
            <a:r>
              <a:rPr lang="de-DE" sz="1200" dirty="0">
                <a:solidFill>
                  <a:srgbClr val="002060"/>
                </a:solidFill>
              </a:rPr>
              <a:t>: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permission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from</a:t>
            </a:r>
            <a:r>
              <a:rPr lang="de-DE" sz="1200" dirty="0">
                <a:solidFill>
                  <a:srgbClr val="002060"/>
                </a:solidFill>
              </a:rPr>
              <a:t> epL, an initial </a:t>
            </a:r>
            <a:r>
              <a:rPr lang="de-DE" sz="1200" dirty="0" err="1">
                <a:solidFill>
                  <a:srgbClr val="002060"/>
                </a:solidFill>
              </a:rPr>
              <a:t>sampling</a:t>
            </a:r>
            <a:r>
              <a:rPr lang="de-DE" sz="1200" dirty="0">
                <a:solidFill>
                  <a:srgbClr val="002060"/>
                </a:solidFill>
              </a:rPr>
              <a:t> was also possible parallel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first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serial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delivery</a:t>
            </a:r>
            <a:endParaRPr lang="de-DE" sz="1200" dirty="0">
              <a:solidFill>
                <a:srgbClr val="002060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bei Produktionsverlagerung (Sachnummernumfang nach Abstimmung mit epL) - </a:t>
            </a:r>
            <a:r>
              <a:rPr lang="de-DE" sz="1200" dirty="0" err="1">
                <a:solidFill>
                  <a:srgbClr val="002060"/>
                </a:solidFill>
              </a:rPr>
              <a:t>if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parts</a:t>
            </a:r>
            <a:r>
              <a:rPr lang="de-DE" sz="1200" dirty="0">
                <a:solidFill>
                  <a:srgbClr val="002060"/>
                </a:solidFill>
              </a:rPr>
              <a:t> will </a:t>
            </a:r>
            <a:r>
              <a:rPr lang="de-DE" sz="1200" dirty="0" err="1">
                <a:solidFill>
                  <a:srgbClr val="002060"/>
                </a:solidFill>
              </a:rPr>
              <a:t>be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produced</a:t>
            </a:r>
            <a:r>
              <a:rPr lang="de-DE" sz="1200" dirty="0">
                <a:solidFill>
                  <a:srgbClr val="002060"/>
                </a:solidFill>
              </a:rPr>
              <a:t> at a </a:t>
            </a:r>
            <a:r>
              <a:rPr lang="de-DE" sz="1200" dirty="0" err="1">
                <a:solidFill>
                  <a:srgbClr val="002060"/>
                </a:solidFill>
              </a:rPr>
              <a:t>new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production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location</a:t>
            </a:r>
            <a:r>
              <a:rPr lang="de-DE" sz="1200" dirty="0">
                <a:solidFill>
                  <a:srgbClr val="002060"/>
                </a:solidFill>
              </a:rPr>
              <a:t> (</a:t>
            </a:r>
            <a:r>
              <a:rPr lang="de-DE" sz="1200" dirty="0" err="1">
                <a:solidFill>
                  <a:srgbClr val="002060"/>
                </a:solidFill>
              </a:rPr>
              <a:t>amount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number</a:t>
            </a:r>
            <a:r>
              <a:rPr lang="de-DE" sz="1200" dirty="0">
                <a:solidFill>
                  <a:srgbClr val="002060"/>
                </a:solidFill>
              </a:rPr>
              <a:t> after </a:t>
            </a:r>
            <a:r>
              <a:rPr lang="de-DE" sz="1200" dirty="0" err="1">
                <a:solidFill>
                  <a:srgbClr val="002060"/>
                </a:solidFill>
              </a:rPr>
              <a:t>clearance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epL)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bei Neuwerkzeug / Werkzeugänderung - </a:t>
            </a:r>
            <a:r>
              <a:rPr lang="de-DE" sz="1200" dirty="0" err="1">
                <a:solidFill>
                  <a:srgbClr val="002060"/>
                </a:solidFill>
              </a:rPr>
              <a:t>if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parts</a:t>
            </a:r>
            <a:r>
              <a:rPr lang="de-DE" sz="1200" dirty="0">
                <a:solidFill>
                  <a:srgbClr val="002060"/>
                </a:solidFill>
              </a:rPr>
              <a:t> will </a:t>
            </a:r>
            <a:r>
              <a:rPr lang="de-DE" sz="1200" dirty="0" err="1">
                <a:solidFill>
                  <a:srgbClr val="002060"/>
                </a:solidFill>
              </a:rPr>
              <a:t>be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produced</a:t>
            </a:r>
            <a:r>
              <a:rPr lang="de-DE" sz="1200" dirty="0">
                <a:solidFill>
                  <a:srgbClr val="002060"/>
                </a:solidFill>
              </a:rPr>
              <a:t> out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a </a:t>
            </a:r>
            <a:r>
              <a:rPr lang="de-DE" sz="1200" dirty="0" err="1">
                <a:solidFill>
                  <a:srgbClr val="002060"/>
                </a:solidFill>
              </a:rPr>
              <a:t>new</a:t>
            </a:r>
            <a:r>
              <a:rPr lang="de-DE" sz="1200" dirty="0">
                <a:solidFill>
                  <a:srgbClr val="002060"/>
                </a:solidFill>
              </a:rPr>
              <a:t> / </a:t>
            </a:r>
            <a:r>
              <a:rPr lang="de-DE" sz="1200" dirty="0" err="1">
                <a:solidFill>
                  <a:srgbClr val="002060"/>
                </a:solidFill>
              </a:rPr>
              <a:t>changed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tool</a:t>
            </a:r>
            <a:endParaRPr lang="de-DE" sz="1200" dirty="0">
              <a:solidFill>
                <a:srgbClr val="002060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bei einer Änderung im Produktionsprozess (nach Absprache mit epL) - </a:t>
            </a:r>
            <a:r>
              <a:rPr lang="de-DE" sz="1200" dirty="0" err="1">
                <a:solidFill>
                  <a:srgbClr val="002060"/>
                </a:solidFill>
              </a:rPr>
              <a:t>if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there</a:t>
            </a:r>
            <a:r>
              <a:rPr lang="de-DE" sz="1200" dirty="0">
                <a:solidFill>
                  <a:srgbClr val="002060"/>
                </a:solidFill>
              </a:rPr>
              <a:t> was a </a:t>
            </a:r>
            <a:r>
              <a:rPr lang="de-DE" sz="1200" dirty="0" err="1">
                <a:solidFill>
                  <a:srgbClr val="002060"/>
                </a:solidFill>
              </a:rPr>
              <a:t>change</a:t>
            </a:r>
            <a:r>
              <a:rPr lang="de-DE" sz="1200" dirty="0">
                <a:solidFill>
                  <a:srgbClr val="002060"/>
                </a:solidFill>
              </a:rPr>
              <a:t> in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production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process</a:t>
            </a:r>
            <a:r>
              <a:rPr lang="de-DE" sz="1200" dirty="0">
                <a:solidFill>
                  <a:srgbClr val="002060"/>
                </a:solidFill>
              </a:rPr>
              <a:t> (after </a:t>
            </a:r>
            <a:r>
              <a:rPr lang="de-DE" sz="1200" dirty="0" err="1">
                <a:solidFill>
                  <a:srgbClr val="002060"/>
                </a:solidFill>
              </a:rPr>
              <a:t>agreement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epL)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Bei einer Änderung des Rohmaterials oder der Stückliste </a:t>
            </a:r>
            <a:r>
              <a:rPr lang="de-DE" sz="1200" dirty="0">
                <a:solidFill>
                  <a:srgbClr val="002060"/>
                </a:solidFill>
              </a:rPr>
              <a:t>- </a:t>
            </a:r>
            <a:r>
              <a:rPr lang="de-DE" sz="1200" dirty="0" err="1">
                <a:solidFill>
                  <a:srgbClr val="002060"/>
                </a:solidFill>
              </a:rPr>
              <a:t>if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there</a:t>
            </a:r>
            <a:r>
              <a:rPr lang="de-DE" sz="1200" dirty="0">
                <a:solidFill>
                  <a:srgbClr val="002060"/>
                </a:solidFill>
              </a:rPr>
              <a:t> was a </a:t>
            </a:r>
            <a:r>
              <a:rPr lang="de-DE" sz="1200" dirty="0" err="1">
                <a:solidFill>
                  <a:srgbClr val="002060"/>
                </a:solidFill>
              </a:rPr>
              <a:t>change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from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raw</a:t>
            </a:r>
            <a:r>
              <a:rPr lang="de-DE" sz="1200" dirty="0">
                <a:solidFill>
                  <a:srgbClr val="002060"/>
                </a:solidFill>
              </a:rPr>
              <a:t> material </a:t>
            </a:r>
            <a:r>
              <a:rPr lang="de-DE" sz="1200" dirty="0" err="1">
                <a:solidFill>
                  <a:srgbClr val="002060"/>
                </a:solidFill>
              </a:rPr>
              <a:t>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from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list</a:t>
            </a:r>
            <a:endParaRPr lang="de-DE" sz="1200" dirty="0">
              <a:solidFill>
                <a:srgbClr val="002060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1200" dirty="0">
              <a:solidFill>
                <a:schemeClr val="accent4"/>
              </a:solidFill>
            </a:endParaRPr>
          </a:p>
          <a:p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Anzahl der Muster </a:t>
            </a:r>
            <a:r>
              <a:rPr lang="de-DE" sz="1200" dirty="0">
                <a:solidFill>
                  <a:srgbClr val="002060"/>
                </a:solidFill>
                <a:latin typeface="Arial Narrow" pitchFamily="34" charset="0"/>
              </a:rPr>
              <a:t>– </a:t>
            </a:r>
            <a:r>
              <a:rPr lang="de-DE" sz="1200" dirty="0" err="1">
                <a:solidFill>
                  <a:srgbClr val="002060"/>
                </a:solidFill>
              </a:rPr>
              <a:t>Amount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samples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Nach vereinbarter Menge pro Nest, Angabe in den Übersichtslisten oder in Absprache mit dem Einkauf von </a:t>
            </a:r>
            <a:r>
              <a:rPr lang="de-DE" sz="1200" dirty="0" err="1">
                <a:solidFill>
                  <a:schemeClr val="tx2">
                    <a:lumMod val="50000"/>
                  </a:schemeClr>
                </a:solidFill>
              </a:rPr>
              <a:t>ebm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-papst Landshut GmbH (epL). - </a:t>
            </a:r>
            <a:r>
              <a:rPr lang="en-US" sz="1200" dirty="0">
                <a:solidFill>
                  <a:srgbClr val="002060"/>
                </a:solidFill>
              </a:rPr>
              <a:t>According to agreed quantity per cavity, indication in the overview lists or in agreement with the purchase of </a:t>
            </a:r>
            <a:r>
              <a:rPr lang="en-US" sz="1200" dirty="0" err="1">
                <a:solidFill>
                  <a:srgbClr val="002060"/>
                </a:solidFill>
              </a:rPr>
              <a:t>ebm-papst</a:t>
            </a:r>
            <a:r>
              <a:rPr lang="en-US" sz="1200" dirty="0">
                <a:solidFill>
                  <a:srgbClr val="002060"/>
                </a:solidFill>
              </a:rPr>
              <a:t> Landshut GmbH (epL). </a:t>
            </a:r>
          </a:p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Die Muster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sollen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zusammen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oder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möglichst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zeitnah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mit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den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dazugehörigen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Unterlagen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angeliefert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werden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200" dirty="0">
                <a:solidFill>
                  <a:srgbClr val="002060"/>
                </a:solidFill>
              </a:rPr>
              <a:t>- The samples should be delivered together or as soon as possible with the corresponding documents. 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>
          <a:solidFill>
            <a:schemeClr val="accent2"/>
          </a:solidFill>
        </p:spPr>
        <p:txBody>
          <a:bodyPr/>
          <a:lstStyle/>
          <a:p>
            <a:r>
              <a:rPr lang="de-DE" sz="2000" dirty="0">
                <a:latin typeface="+mn-lt"/>
              </a:rPr>
              <a:t>Mustermenge - </a:t>
            </a:r>
            <a:r>
              <a:rPr lang="de-DE" sz="2000" dirty="0" err="1">
                <a:latin typeface="+mn-lt"/>
              </a:rPr>
              <a:t>Amount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of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samples</a:t>
            </a:r>
            <a:r>
              <a:rPr lang="de-DE" sz="2000" dirty="0">
                <a:latin typeface="+mn-lt"/>
              </a:rPr>
              <a:t> </a:t>
            </a:r>
            <a:endParaRPr lang="de-DE" sz="2000" b="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81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1732718" y="6492876"/>
            <a:ext cx="2568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0FED02-0259-420E-80E1-2066F5A390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28651" y="1354688"/>
            <a:ext cx="9468560" cy="5314560"/>
          </a:xfrm>
        </p:spPr>
        <p:txBody>
          <a:bodyPr/>
          <a:lstStyle/>
          <a:p>
            <a:pPr>
              <a:spcBef>
                <a:spcPts val="24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Erstmuster sind an die Abteilung 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Q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ualitäts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anagement 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ukaufteile (QMZ) zu liefern. </a:t>
            </a:r>
            <a:r>
              <a:rPr lang="de-DE" sz="1200" dirty="0">
                <a:solidFill>
                  <a:srgbClr val="002060"/>
                </a:solidFill>
              </a:rPr>
              <a:t>- Samples </a:t>
            </a:r>
            <a:r>
              <a:rPr lang="de-DE" sz="1200" dirty="0" err="1">
                <a:solidFill>
                  <a:srgbClr val="002060"/>
                </a:solidFill>
              </a:rPr>
              <a:t>have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delivered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department</a:t>
            </a:r>
            <a:r>
              <a:rPr lang="de-DE" sz="1200" dirty="0">
                <a:solidFill>
                  <a:srgbClr val="002060"/>
                </a:solidFill>
              </a:rPr>
              <a:t> QMZ.</a:t>
            </a:r>
          </a:p>
          <a:p>
            <a:pPr>
              <a:spcBef>
                <a:spcPts val="24"/>
              </a:spcBef>
            </a:pPr>
            <a:endParaRPr lang="de-DE" sz="1000" dirty="0">
              <a:solidFill>
                <a:schemeClr val="tx2"/>
              </a:solidFill>
            </a:endParaRPr>
          </a:p>
          <a:p>
            <a:pPr>
              <a:lnSpc>
                <a:spcPct val="0"/>
              </a:lnSpc>
              <a:spcBef>
                <a:spcPts val="24"/>
              </a:spcBef>
            </a:pPr>
            <a:endParaRPr lang="de-DE" sz="1200" dirty="0">
              <a:solidFill>
                <a:schemeClr val="tx2"/>
              </a:solidFill>
            </a:endParaRPr>
          </a:p>
          <a:p>
            <a:pPr>
              <a:spcBef>
                <a:spcPts val="24"/>
              </a:spcBef>
            </a:pP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Logistikzentrum </a:t>
            </a:r>
            <a:r>
              <a:rPr lang="de-DE" sz="1200" dirty="0" err="1">
                <a:solidFill>
                  <a:schemeClr val="accent4">
                    <a:lumMod val="75000"/>
                  </a:schemeClr>
                </a:solidFill>
              </a:rPr>
              <a:t>ebm</a:t>
            </a: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-papst Landshut		           </a:t>
            </a:r>
          </a:p>
          <a:p>
            <a:pPr>
              <a:spcBef>
                <a:spcPts val="24"/>
              </a:spcBef>
            </a:pP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Abteilung QMZ				</a:t>
            </a:r>
            <a:br>
              <a:rPr lang="de-DE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Müller-Armack-Straße 5			</a:t>
            </a:r>
            <a:br>
              <a:rPr lang="de-DE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sz="1200" dirty="0">
                <a:solidFill>
                  <a:schemeClr val="accent4">
                    <a:lumMod val="75000"/>
                  </a:schemeClr>
                </a:solidFill>
              </a:rPr>
              <a:t>84034 Landshut</a:t>
            </a:r>
            <a:r>
              <a:rPr lang="de-DE" sz="1200" dirty="0">
                <a:solidFill>
                  <a:schemeClr val="tx2"/>
                </a:solidFill>
              </a:rPr>
              <a:t>			</a:t>
            </a:r>
            <a:endParaRPr lang="de-DE" sz="1200" dirty="0"/>
          </a:p>
          <a:p>
            <a:pPr>
              <a:spcBef>
                <a:spcPts val="24"/>
              </a:spcBef>
            </a:pPr>
            <a:endParaRPr lang="de-DE" sz="1000" i="1" dirty="0">
              <a:solidFill>
                <a:schemeClr val="accent4"/>
              </a:solidFill>
            </a:endParaRPr>
          </a:p>
          <a:p>
            <a:pPr>
              <a:spcBef>
                <a:spcPts val="24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Die Bemusterungsunterlagen (EMPB, Anlagen) müssen 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komplett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sein und in 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einem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.</a:t>
            </a:r>
            <a:r>
              <a:rPr lang="de-DE" sz="1200" dirty="0" err="1">
                <a:solidFill>
                  <a:schemeClr val="tx2">
                    <a:lumMod val="50000"/>
                  </a:schemeClr>
                </a:solidFill>
              </a:rPr>
              <a:t>pdf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Dokument (Reihenfolge analog zur Checkliste) an die entsprechende E-Mail Adresse gesendet werden.</a:t>
            </a:r>
          </a:p>
          <a:p>
            <a:pPr>
              <a:spcBef>
                <a:spcPts val="24"/>
              </a:spcBef>
            </a:pPr>
            <a:r>
              <a:rPr lang="de-DE" sz="1200" dirty="0">
                <a:solidFill>
                  <a:srgbClr val="002060"/>
                </a:solidFill>
              </a:rPr>
              <a:t>Sampling </a:t>
            </a:r>
            <a:r>
              <a:rPr lang="de-DE" sz="1200" dirty="0" err="1">
                <a:solidFill>
                  <a:srgbClr val="002060"/>
                </a:solidFill>
              </a:rPr>
              <a:t>documents</a:t>
            </a:r>
            <a:r>
              <a:rPr lang="de-DE" sz="1200" dirty="0">
                <a:solidFill>
                  <a:srgbClr val="002060"/>
                </a:solidFill>
              </a:rPr>
              <a:t> (ISIR, </a:t>
            </a:r>
            <a:r>
              <a:rPr lang="de-DE" sz="1200" dirty="0" err="1">
                <a:solidFill>
                  <a:srgbClr val="002060"/>
                </a:solidFill>
              </a:rPr>
              <a:t>attachments</a:t>
            </a:r>
            <a:r>
              <a:rPr lang="de-DE" sz="1200" dirty="0">
                <a:solidFill>
                  <a:srgbClr val="002060"/>
                </a:solidFill>
              </a:rPr>
              <a:t>) </a:t>
            </a:r>
            <a:r>
              <a:rPr lang="de-DE" sz="1200" dirty="0" err="1">
                <a:solidFill>
                  <a:srgbClr val="002060"/>
                </a:solidFill>
              </a:rPr>
              <a:t>have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complete</a:t>
            </a:r>
            <a:r>
              <a:rPr lang="de-DE" sz="1200" dirty="0">
                <a:solidFill>
                  <a:srgbClr val="002060"/>
                </a:solidFill>
              </a:rPr>
              <a:t> and </a:t>
            </a:r>
            <a:r>
              <a:rPr lang="de-DE" sz="1200" dirty="0" err="1">
                <a:solidFill>
                  <a:srgbClr val="002060"/>
                </a:solidFill>
              </a:rPr>
              <a:t>were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sent</a:t>
            </a:r>
            <a:r>
              <a:rPr lang="de-DE" sz="1200" dirty="0">
                <a:solidFill>
                  <a:srgbClr val="002060"/>
                </a:solidFill>
              </a:rPr>
              <a:t> in </a:t>
            </a:r>
            <a:r>
              <a:rPr lang="de-DE" sz="1200" b="1" dirty="0" err="1">
                <a:solidFill>
                  <a:srgbClr val="002060"/>
                </a:solidFill>
              </a:rPr>
              <a:t>one</a:t>
            </a:r>
            <a:r>
              <a:rPr lang="de-DE" sz="1200" dirty="0">
                <a:solidFill>
                  <a:srgbClr val="002060"/>
                </a:solidFill>
              </a:rPr>
              <a:t> .</a:t>
            </a:r>
            <a:r>
              <a:rPr lang="de-DE" sz="1200" dirty="0" err="1">
                <a:solidFill>
                  <a:srgbClr val="002060"/>
                </a:solidFill>
              </a:rPr>
              <a:t>pdf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document</a:t>
            </a:r>
            <a:r>
              <a:rPr lang="de-DE" sz="1200" dirty="0">
                <a:solidFill>
                  <a:srgbClr val="002060"/>
                </a:solidFill>
              </a:rPr>
              <a:t> (</a:t>
            </a:r>
            <a:r>
              <a:rPr lang="en-US" sz="1200" dirty="0">
                <a:solidFill>
                  <a:srgbClr val="002060"/>
                </a:solidFill>
              </a:rPr>
              <a:t>Sequence according to the checklist)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corresponding</a:t>
            </a:r>
            <a:r>
              <a:rPr lang="de-DE" sz="1200" dirty="0">
                <a:solidFill>
                  <a:srgbClr val="002060"/>
                </a:solidFill>
              </a:rPr>
              <a:t> E-Mail </a:t>
            </a:r>
            <a:r>
              <a:rPr lang="de-DE" sz="1200" dirty="0" err="1">
                <a:solidFill>
                  <a:srgbClr val="002060"/>
                </a:solidFill>
              </a:rPr>
              <a:t>adress</a:t>
            </a:r>
            <a:r>
              <a:rPr lang="de-DE" sz="1200" dirty="0">
                <a:solidFill>
                  <a:srgbClr val="002060"/>
                </a:solidFill>
              </a:rPr>
              <a:t>. </a:t>
            </a:r>
          </a:p>
          <a:p>
            <a:pPr>
              <a:spcBef>
                <a:spcPts val="24"/>
              </a:spcBef>
            </a:pPr>
            <a:r>
              <a:rPr lang="de-DE" sz="1200" i="1" dirty="0">
                <a:solidFill>
                  <a:srgbClr val="7030A0"/>
                </a:solidFill>
              </a:rPr>
              <a:t>Druckguss – </a:t>
            </a:r>
            <a:r>
              <a:rPr lang="de-DE" sz="1200" i="1" dirty="0" err="1">
                <a:solidFill>
                  <a:srgbClr val="7030A0"/>
                </a:solidFill>
              </a:rPr>
              <a:t>diecasting</a:t>
            </a:r>
            <a:r>
              <a:rPr lang="de-DE" sz="1200" i="1" dirty="0">
                <a:solidFill>
                  <a:srgbClr val="7030A0"/>
                </a:solidFill>
              </a:rPr>
              <a:t>:	  	</a:t>
            </a:r>
            <a:r>
              <a:rPr lang="de-DE" sz="1200" b="1" i="1" dirty="0">
                <a:solidFill>
                  <a:srgbClr val="7030A0"/>
                </a:solidFill>
              </a:rPr>
              <a:t>sampling.diecasting@de.ebmpapst.com</a:t>
            </a:r>
          </a:p>
          <a:p>
            <a:pPr>
              <a:spcBef>
                <a:spcPts val="24"/>
              </a:spcBef>
            </a:pPr>
            <a:r>
              <a:rPr lang="de-DE" sz="1200" i="1" dirty="0">
                <a:solidFill>
                  <a:srgbClr val="7030A0"/>
                </a:solidFill>
              </a:rPr>
              <a:t>Elektronik – </a:t>
            </a:r>
            <a:r>
              <a:rPr lang="de-DE" sz="1200" i="1" dirty="0" err="1">
                <a:solidFill>
                  <a:srgbClr val="7030A0"/>
                </a:solidFill>
              </a:rPr>
              <a:t>electronics</a:t>
            </a:r>
            <a:r>
              <a:rPr lang="de-DE" sz="1200" i="1" dirty="0">
                <a:solidFill>
                  <a:srgbClr val="7030A0"/>
                </a:solidFill>
              </a:rPr>
              <a:t>:	</a:t>
            </a:r>
            <a:r>
              <a:rPr lang="de-DE" sz="1200" b="1" i="1" dirty="0">
                <a:solidFill>
                  <a:srgbClr val="7030A0"/>
                </a:solidFill>
              </a:rPr>
              <a:t>   	sampling.electronics@de.ebmpapst.com</a:t>
            </a:r>
          </a:p>
          <a:p>
            <a:pPr>
              <a:spcBef>
                <a:spcPts val="24"/>
              </a:spcBef>
            </a:pPr>
            <a:r>
              <a:rPr lang="de-DE" sz="1200" i="1" dirty="0">
                <a:solidFill>
                  <a:srgbClr val="7030A0"/>
                </a:solidFill>
              </a:rPr>
              <a:t>Kunststoffteile/Elastomere – polymer:	</a:t>
            </a:r>
            <a:r>
              <a:rPr lang="de-DE" sz="1200" b="1" i="1" dirty="0">
                <a:solidFill>
                  <a:srgbClr val="7030A0"/>
                </a:solidFill>
              </a:rPr>
              <a:t>sampling.polymer@de.ebmpapst.com</a:t>
            </a:r>
          </a:p>
          <a:p>
            <a:pPr>
              <a:spcBef>
                <a:spcPts val="24"/>
              </a:spcBef>
            </a:pPr>
            <a:r>
              <a:rPr lang="de-DE" sz="1200" i="1" dirty="0">
                <a:solidFill>
                  <a:srgbClr val="7030A0"/>
                </a:solidFill>
              </a:rPr>
              <a:t>Allgemein – </a:t>
            </a:r>
            <a:r>
              <a:rPr lang="de-DE" sz="1200" i="1" dirty="0" err="1">
                <a:solidFill>
                  <a:srgbClr val="7030A0"/>
                </a:solidFill>
              </a:rPr>
              <a:t>other</a:t>
            </a:r>
            <a:r>
              <a:rPr lang="de-DE" sz="1200" i="1" dirty="0">
                <a:solidFill>
                  <a:srgbClr val="7030A0"/>
                </a:solidFill>
              </a:rPr>
              <a:t>:</a:t>
            </a:r>
            <a:r>
              <a:rPr lang="de-DE" sz="1200" b="1" i="1" dirty="0">
                <a:solidFill>
                  <a:srgbClr val="7030A0"/>
                </a:solidFill>
              </a:rPr>
              <a:t>	   	sampling.others@de.ebmpapst.com</a:t>
            </a:r>
          </a:p>
          <a:p>
            <a:pPr>
              <a:spcBef>
                <a:spcPts val="24"/>
              </a:spcBef>
            </a:pPr>
            <a:endParaRPr lang="de-DE" sz="1000" i="1" dirty="0">
              <a:solidFill>
                <a:schemeClr val="accent4"/>
              </a:solidFill>
            </a:endParaRPr>
          </a:p>
          <a:p>
            <a:pPr>
              <a:spcBef>
                <a:spcPts val="24"/>
              </a:spcBef>
            </a:pPr>
            <a:r>
              <a:rPr lang="de-DE" sz="1200" dirty="0" err="1">
                <a:solidFill>
                  <a:schemeClr val="tx2">
                    <a:lumMod val="50000"/>
                  </a:schemeClr>
                </a:solidFill>
              </a:rPr>
              <a:t>Betreffsyntax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: / </a:t>
            </a:r>
            <a:r>
              <a:rPr lang="de-DE" sz="1200" dirty="0" err="1">
                <a:solidFill>
                  <a:srgbClr val="002060"/>
                </a:solidFill>
              </a:rPr>
              <a:t>subject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syntax</a:t>
            </a:r>
            <a:r>
              <a:rPr lang="de-DE" sz="1200" dirty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24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„Erstbemusterung“, Lieferant, Sachnummer  -</a:t>
            </a:r>
            <a:r>
              <a:rPr lang="de-DE" sz="1200" dirty="0">
                <a:solidFill>
                  <a:srgbClr val="002060"/>
                </a:solidFill>
              </a:rPr>
              <a:t>  „Initial </a:t>
            </a:r>
            <a:r>
              <a:rPr lang="de-DE" sz="1200" dirty="0" err="1">
                <a:solidFill>
                  <a:srgbClr val="002060"/>
                </a:solidFill>
              </a:rPr>
              <a:t>sampling</a:t>
            </a:r>
            <a:r>
              <a:rPr lang="de-DE" sz="1200" dirty="0">
                <a:solidFill>
                  <a:srgbClr val="002060"/>
                </a:solidFill>
              </a:rPr>
              <a:t>“, supplier, </a:t>
            </a:r>
            <a:r>
              <a:rPr lang="de-DE" sz="1200" dirty="0" err="1">
                <a:solidFill>
                  <a:srgbClr val="002060"/>
                </a:solidFill>
              </a:rPr>
              <a:t>part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number</a:t>
            </a:r>
            <a:endParaRPr lang="de-DE" sz="1200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de-DE" sz="1000" i="1" dirty="0">
                <a:solidFill>
                  <a:schemeClr val="accent4"/>
                </a:solidFill>
              </a:rPr>
              <a:t>		</a:t>
            </a:r>
            <a:endParaRPr lang="de-DE" sz="1000" dirty="0"/>
          </a:p>
          <a:p>
            <a:pPr>
              <a:spcBef>
                <a:spcPts val="24"/>
              </a:spcBef>
            </a:pP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Kennzeichnung – </a:t>
            </a:r>
            <a:r>
              <a:rPr lang="de-DE" sz="1200" dirty="0" err="1">
                <a:solidFill>
                  <a:srgbClr val="002060"/>
                </a:solidFill>
              </a:rPr>
              <a:t>Labeling</a:t>
            </a:r>
            <a:endParaRPr lang="de-DE" sz="1200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Erstmuster sind 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grundsätzlich separat verpackt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, entsprechend mit dem Musterlabel </a:t>
            </a:r>
          </a:p>
          <a:p>
            <a:pPr>
              <a:spcBef>
                <a:spcPts val="24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gekennzeichnet  und 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mit einem eigenem Lieferschein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an die obige Adresse anzuliefern. </a:t>
            </a:r>
          </a:p>
          <a:p>
            <a:pPr>
              <a:spcBef>
                <a:spcPts val="24"/>
              </a:spcBef>
            </a:pPr>
            <a:r>
              <a:rPr lang="de-DE" sz="1200" dirty="0">
                <a:solidFill>
                  <a:srgbClr val="002060"/>
                </a:solidFill>
              </a:rPr>
              <a:t>Samples </a:t>
            </a:r>
            <a:r>
              <a:rPr lang="de-DE" sz="1200" dirty="0" err="1">
                <a:solidFill>
                  <a:srgbClr val="002060"/>
                </a:solidFill>
              </a:rPr>
              <a:t>have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be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packaged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seperately</a:t>
            </a:r>
            <a:r>
              <a:rPr lang="de-DE" sz="1200" b="1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marked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samples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label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dirty="0">
                <a:solidFill>
                  <a:srgbClr val="002060"/>
                </a:solidFill>
              </a:rPr>
              <a:t>and </a:t>
            </a:r>
            <a:r>
              <a:rPr lang="de-DE" sz="1200" dirty="0" err="1">
                <a:solidFill>
                  <a:srgbClr val="002060"/>
                </a:solidFill>
              </a:rPr>
              <a:t>delivered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24"/>
              </a:spcBef>
            </a:pP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a </a:t>
            </a:r>
            <a:r>
              <a:rPr lang="de-DE" sz="1200" b="1" dirty="0">
                <a:solidFill>
                  <a:srgbClr val="002060"/>
                </a:solidFill>
              </a:rPr>
              <a:t>separate </a:t>
            </a:r>
            <a:r>
              <a:rPr lang="de-DE" sz="1200" b="1" dirty="0" err="1">
                <a:solidFill>
                  <a:srgbClr val="002060"/>
                </a:solidFill>
              </a:rPr>
              <a:t>delivery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order</a:t>
            </a:r>
            <a:r>
              <a:rPr lang="de-DE" sz="12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lang="de-DE" sz="1000" b="1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24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Die Erstmuster dürfen auf keinen Fall in einer Serienlieferung enthalten sein! </a:t>
            </a:r>
          </a:p>
          <a:p>
            <a:pPr>
              <a:lnSpc>
                <a:spcPct val="100000"/>
              </a:lnSpc>
              <a:spcBef>
                <a:spcPts val="24"/>
              </a:spcBef>
              <a:spcAft>
                <a:spcPts val="0"/>
              </a:spcAft>
            </a:pPr>
            <a:r>
              <a:rPr lang="de-DE" sz="1200" b="1" dirty="0" err="1">
                <a:solidFill>
                  <a:srgbClr val="002060"/>
                </a:solidFill>
              </a:rPr>
              <a:t>It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is</a:t>
            </a:r>
            <a:r>
              <a:rPr lang="de-DE" sz="1200" b="1" dirty="0">
                <a:solidFill>
                  <a:srgbClr val="002060"/>
                </a:solidFill>
              </a:rPr>
              <a:t> not </a:t>
            </a:r>
            <a:r>
              <a:rPr lang="de-DE" sz="1200" b="1" dirty="0" err="1">
                <a:solidFill>
                  <a:srgbClr val="002060"/>
                </a:solidFill>
              </a:rPr>
              <a:t>allowed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to</a:t>
            </a:r>
            <a:r>
              <a:rPr lang="de-DE" sz="1200" b="1" dirty="0">
                <a:solidFill>
                  <a:srgbClr val="002060"/>
                </a:solidFill>
              </a:rPr>
              <a:t> send </a:t>
            </a:r>
            <a:r>
              <a:rPr lang="de-DE" sz="1200" b="1" dirty="0" err="1">
                <a:solidFill>
                  <a:srgbClr val="002060"/>
                </a:solidFill>
              </a:rPr>
              <a:t>samples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with</a:t>
            </a:r>
            <a:r>
              <a:rPr lang="de-DE" sz="1200" b="1" dirty="0">
                <a:solidFill>
                  <a:srgbClr val="002060"/>
                </a:solidFill>
              </a:rPr>
              <a:t> a </a:t>
            </a:r>
            <a:r>
              <a:rPr lang="de-DE" sz="1200" b="1" dirty="0" err="1">
                <a:solidFill>
                  <a:srgbClr val="002060"/>
                </a:solidFill>
              </a:rPr>
              <a:t>serial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delivery</a:t>
            </a:r>
            <a:r>
              <a:rPr lang="de-DE" sz="1200" b="1" dirty="0">
                <a:solidFill>
                  <a:srgbClr val="002060"/>
                </a:solidFill>
              </a:rPr>
              <a:t>! 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>
          <a:solidFill>
            <a:schemeClr val="accent2"/>
          </a:solidFill>
        </p:spPr>
        <p:txBody>
          <a:bodyPr/>
          <a:lstStyle/>
          <a:p>
            <a:r>
              <a:rPr lang="de-DE" sz="2000" dirty="0">
                <a:latin typeface="+mn-lt"/>
              </a:rPr>
              <a:t>Anlieferung -</a:t>
            </a:r>
            <a:r>
              <a:rPr lang="de-DE" sz="2000" dirty="0" err="1">
                <a:latin typeface="+mn-lt"/>
              </a:rPr>
              <a:t>Delivery</a:t>
            </a:r>
            <a:endParaRPr lang="de-DE" sz="2000" b="0" i="1" dirty="0">
              <a:latin typeface="+mn-lt"/>
              <a:ea typeface="+mn-ea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BAEDFCC-A704-4C9F-BAB1-542368ED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67" y="3972372"/>
            <a:ext cx="3354443" cy="252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6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1732718" y="6492876"/>
            <a:ext cx="2568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0FED02-0259-420E-80E1-2066F5A390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28650" y="1505688"/>
            <a:ext cx="9468560" cy="48112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Eine 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vereinfachte Erstbemusterung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kann nur nach Vereinbarung mit epL erfolgen. - </a:t>
            </a:r>
            <a:r>
              <a:rPr lang="de-DE" sz="1200" dirty="0">
                <a:solidFill>
                  <a:srgbClr val="002060"/>
                </a:solidFill>
              </a:rPr>
              <a:t>A </a:t>
            </a:r>
            <a:r>
              <a:rPr lang="de-DE" sz="1200" dirty="0" err="1">
                <a:solidFill>
                  <a:srgbClr val="002060"/>
                </a:solidFill>
              </a:rPr>
              <a:t>reduced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sampling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process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can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only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performed</a:t>
            </a:r>
            <a:r>
              <a:rPr lang="de-DE" sz="1200" dirty="0">
                <a:solidFill>
                  <a:srgbClr val="002060"/>
                </a:solidFill>
              </a:rPr>
              <a:t> after </a:t>
            </a:r>
            <a:r>
              <a:rPr lang="de-DE" sz="1200" dirty="0" err="1">
                <a:solidFill>
                  <a:srgbClr val="002060"/>
                </a:solidFill>
              </a:rPr>
              <a:t>arrangement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epL.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0"/>
              </a:lnSpc>
              <a:spcBef>
                <a:spcPts val="80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Der vereinfachte Erstmusterprüfbericht muss folgendes enthalten:  - </a:t>
            </a:r>
            <a:r>
              <a:rPr lang="de-DE" sz="1200" dirty="0">
                <a:solidFill>
                  <a:srgbClr val="002060"/>
                </a:solidFill>
              </a:rPr>
              <a:t>A </a:t>
            </a:r>
            <a:r>
              <a:rPr lang="de-DE" sz="1200" dirty="0" err="1">
                <a:solidFill>
                  <a:srgbClr val="002060"/>
                </a:solidFill>
              </a:rPr>
              <a:t>reduced</a:t>
            </a:r>
            <a:r>
              <a:rPr lang="de-DE" sz="1200" dirty="0">
                <a:solidFill>
                  <a:srgbClr val="002060"/>
                </a:solidFill>
              </a:rPr>
              <a:t> ISIR </a:t>
            </a:r>
            <a:r>
              <a:rPr lang="de-DE" sz="1200" dirty="0" err="1">
                <a:solidFill>
                  <a:srgbClr val="002060"/>
                </a:solidFill>
              </a:rPr>
              <a:t>have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contain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following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information</a:t>
            </a:r>
            <a:r>
              <a:rPr lang="de-DE" sz="1200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0"/>
              </a:lnSpc>
              <a:spcBef>
                <a:spcPts val="800"/>
              </a:spcBef>
            </a:pPr>
            <a:endParaRPr lang="de-DE" sz="1200" dirty="0">
              <a:solidFill>
                <a:srgbClr val="002060"/>
              </a:solidFill>
            </a:endParaRPr>
          </a:p>
          <a:p>
            <a:pPr>
              <a:lnSpc>
                <a:spcPct val="0"/>
              </a:lnSpc>
              <a:spcBef>
                <a:spcPts val="800"/>
              </a:spcBef>
            </a:pPr>
            <a:endParaRPr lang="de-DE" sz="1200" u="sng" dirty="0">
              <a:solidFill>
                <a:schemeClr val="accent4"/>
              </a:solidFill>
            </a:endParaRPr>
          </a:p>
          <a:p>
            <a:pPr>
              <a:lnSpc>
                <a:spcPct val="0"/>
              </a:lnSpc>
              <a:spcBef>
                <a:spcPts val="80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- Deckblatt mit Vermerk „Vereinfachte Erstbemusterung“  </a:t>
            </a:r>
            <a:r>
              <a:rPr lang="de-DE" sz="1200" dirty="0">
                <a:solidFill>
                  <a:srgbClr val="002060"/>
                </a:solidFill>
              </a:rPr>
              <a:t>- Coversheet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comment</a:t>
            </a:r>
            <a:r>
              <a:rPr lang="de-DE" sz="1200" dirty="0">
                <a:solidFill>
                  <a:srgbClr val="002060"/>
                </a:solidFill>
              </a:rPr>
              <a:t> „</a:t>
            </a:r>
            <a:r>
              <a:rPr lang="de-DE" sz="1200" dirty="0" err="1">
                <a:solidFill>
                  <a:srgbClr val="002060"/>
                </a:solidFill>
              </a:rPr>
              <a:t>Reduced</a:t>
            </a:r>
            <a:r>
              <a:rPr lang="de-DE" sz="1200" dirty="0">
                <a:solidFill>
                  <a:srgbClr val="002060"/>
                </a:solidFill>
              </a:rPr>
              <a:t> ISIR“</a:t>
            </a:r>
          </a:p>
          <a:p>
            <a:pPr>
              <a:lnSpc>
                <a:spcPct val="90000"/>
              </a:lnSpc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- Verweis auf eine bereits freigegebene Variante mit Freigabenummer </a:t>
            </a:r>
            <a:r>
              <a:rPr lang="de-DE" sz="1200" dirty="0">
                <a:solidFill>
                  <a:srgbClr val="002060"/>
                </a:solidFill>
              </a:rPr>
              <a:t>- Reference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an </a:t>
            </a:r>
            <a:r>
              <a:rPr lang="de-DE" sz="1200" dirty="0" err="1">
                <a:solidFill>
                  <a:srgbClr val="002060"/>
                </a:solidFill>
              </a:rPr>
              <a:t>already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released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version</a:t>
            </a:r>
            <a:endParaRPr lang="de-DE" sz="1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- Verweis auf die Änderung / Messergebnis gegenüber der freigegebenen Variante - </a:t>
            </a:r>
            <a:r>
              <a:rPr lang="de-DE" sz="1200" dirty="0">
                <a:solidFill>
                  <a:srgbClr val="002060"/>
                </a:solidFill>
              </a:rPr>
              <a:t>Reference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change</a:t>
            </a:r>
            <a:r>
              <a:rPr lang="de-DE" sz="1200" dirty="0">
                <a:solidFill>
                  <a:srgbClr val="002060"/>
                </a:solidFill>
              </a:rPr>
              <a:t> / </a:t>
            </a:r>
            <a:r>
              <a:rPr lang="de-DE" sz="1200" dirty="0" err="1">
                <a:solidFill>
                  <a:srgbClr val="002060"/>
                </a:solidFill>
              </a:rPr>
              <a:t>measurement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result</a:t>
            </a:r>
            <a:r>
              <a:rPr lang="de-DE" sz="1200" dirty="0">
                <a:solidFill>
                  <a:srgbClr val="002060"/>
                </a:solidFill>
              </a:rPr>
              <a:t> adverse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released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version</a:t>
            </a:r>
            <a:endParaRPr lang="de-DE" sz="1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- Bestätigung RoHS / </a:t>
            </a:r>
            <a:r>
              <a:rPr lang="de-DE" sz="1200" dirty="0" err="1">
                <a:solidFill>
                  <a:schemeClr val="tx2">
                    <a:lumMod val="50000"/>
                  </a:schemeClr>
                </a:solidFill>
              </a:rPr>
              <a:t>REACh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Konformität </a:t>
            </a:r>
            <a:r>
              <a:rPr lang="de-DE" sz="1200" dirty="0">
                <a:solidFill>
                  <a:srgbClr val="002060"/>
                </a:solidFill>
              </a:rPr>
              <a:t>- </a:t>
            </a:r>
            <a:r>
              <a:rPr lang="de-DE" sz="1200" dirty="0" err="1">
                <a:solidFill>
                  <a:srgbClr val="002060"/>
                </a:solidFill>
              </a:rPr>
              <a:t>Confirmation</a:t>
            </a:r>
            <a:r>
              <a:rPr lang="de-DE" sz="1200" dirty="0">
                <a:solidFill>
                  <a:srgbClr val="002060"/>
                </a:solidFill>
              </a:rPr>
              <a:t> RoHS / </a:t>
            </a:r>
            <a:r>
              <a:rPr lang="de-DE" sz="1200" dirty="0" err="1">
                <a:solidFill>
                  <a:srgbClr val="002060"/>
                </a:solidFill>
              </a:rPr>
              <a:t>REACh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conformity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de-DE" sz="1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1200" b="1" dirty="0">
                <a:solidFill>
                  <a:schemeClr val="tx2">
                    <a:lumMod val="50000"/>
                  </a:schemeClr>
                </a:solidFill>
              </a:rPr>
              <a:t>Maßprüfung und Prozessfähigkeit </a:t>
            </a:r>
            <a:r>
              <a:rPr lang="de-DE" altLang="de-DE" sz="12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de-DE" altLang="de-DE" sz="1200" dirty="0">
                <a:solidFill>
                  <a:srgbClr val="002060"/>
                </a:solidFill>
              </a:rPr>
              <a:t>Dimensional </a:t>
            </a:r>
            <a:r>
              <a:rPr lang="de-DE" altLang="de-DE" sz="1200" dirty="0" err="1">
                <a:solidFill>
                  <a:srgbClr val="002060"/>
                </a:solidFill>
              </a:rPr>
              <a:t>test</a:t>
            </a:r>
            <a:r>
              <a:rPr lang="de-DE" altLang="de-DE" sz="1200" dirty="0">
                <a:solidFill>
                  <a:srgbClr val="002060"/>
                </a:solidFill>
              </a:rPr>
              <a:t> and </a:t>
            </a:r>
            <a:r>
              <a:rPr lang="de-DE" altLang="de-DE" sz="1200" dirty="0" err="1">
                <a:solidFill>
                  <a:srgbClr val="002060"/>
                </a:solidFill>
              </a:rPr>
              <a:t>process</a:t>
            </a:r>
            <a:r>
              <a:rPr lang="de-DE" altLang="de-DE" sz="1200" dirty="0">
                <a:solidFill>
                  <a:srgbClr val="002060"/>
                </a:solidFill>
              </a:rPr>
              <a:t> </a:t>
            </a:r>
            <a:r>
              <a:rPr lang="de-DE" altLang="de-DE" sz="1200" dirty="0" err="1">
                <a:solidFill>
                  <a:srgbClr val="002060"/>
                </a:solidFill>
              </a:rPr>
              <a:t>capability</a:t>
            </a:r>
            <a:endParaRPr lang="de-DE" altLang="de-DE" sz="1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sz="12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1 Stück gekennzeichnetes, nummeriertes Muster ist je Kavität vorzulegen,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mit  den zugehörigen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Messergebnissen zu allen Maßen. </a:t>
            </a:r>
            <a:r>
              <a:rPr lang="de-DE" sz="1200" b="1" dirty="0" err="1">
                <a:solidFill>
                  <a:schemeClr val="tx2">
                    <a:lumMod val="50000"/>
                  </a:schemeClr>
                </a:solidFill>
              </a:rPr>
              <a:t>Prüfmaße</a:t>
            </a: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 sind hervorzuheben </a:t>
            </a:r>
            <a:r>
              <a:rPr lang="de-DE" sz="1200" dirty="0">
                <a:solidFill>
                  <a:srgbClr val="002060"/>
                </a:solidFill>
              </a:rPr>
              <a:t>-    </a:t>
            </a:r>
            <a:r>
              <a:rPr lang="en-US" sz="1200" dirty="0">
                <a:solidFill>
                  <a:srgbClr val="002060"/>
                </a:solidFill>
              </a:rPr>
              <a:t>1 piece marked, numbered sample is to be submitted per cavity, with the related measurement results for all dimensions. </a:t>
            </a:r>
            <a:r>
              <a:rPr lang="en-US" sz="1200" b="1" dirty="0">
                <a:solidFill>
                  <a:srgbClr val="002060"/>
                </a:solidFill>
              </a:rPr>
              <a:t>Test dimensions must be indicated </a:t>
            </a:r>
          </a:p>
          <a:p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Bei Bedarf (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Information erfolgt über EK) zusätzliche Vermessung von den (in der Zeichnung) definierten Prüfmaßen an 2 weiteren Stück je Kavität. -</a:t>
            </a:r>
            <a:r>
              <a:rPr lang="en-US" sz="1200" dirty="0">
                <a:solidFill>
                  <a:schemeClr val="accent4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If required (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rgbClr val="002060"/>
                </a:solidFill>
              </a:rPr>
              <a:t>Information will come from the purchasing department) additional measurement of the test dimensions (according to the drawing) on 2 more parts of each cavity.</a:t>
            </a:r>
            <a:endParaRPr lang="de-DE" sz="1200" dirty="0">
              <a:solidFill>
                <a:schemeClr val="accent4"/>
              </a:solidFill>
            </a:endParaRPr>
          </a:p>
          <a:p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Die Prozessfähigkeit muss anhand einer Losgröße von 50 Stück (je Kavität) nachgewiesen werden. [Wenn seitens epL eine Prozessfähigkeit gefordert wird, ist dies in der Z45 / B03 entsprechend gekennzeichnet.] -  </a:t>
            </a:r>
            <a:r>
              <a:rPr lang="de-DE" sz="1200" dirty="0">
                <a:solidFill>
                  <a:srgbClr val="002060"/>
                </a:solidFill>
              </a:rPr>
              <a:t>The </a:t>
            </a:r>
            <a:r>
              <a:rPr lang="de-DE" sz="1200" dirty="0" err="1">
                <a:solidFill>
                  <a:srgbClr val="002060"/>
                </a:solidFill>
              </a:rPr>
              <a:t>process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capability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evidence</a:t>
            </a:r>
            <a:r>
              <a:rPr lang="de-DE" sz="1200" dirty="0">
                <a:solidFill>
                  <a:srgbClr val="002060"/>
                </a:solidFill>
              </a:rPr>
              <a:t>  </a:t>
            </a:r>
            <a:r>
              <a:rPr lang="de-DE" sz="1200" dirty="0" err="1">
                <a:solidFill>
                  <a:srgbClr val="002060"/>
                </a:solidFill>
              </a:rPr>
              <a:t>has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verified</a:t>
            </a:r>
            <a:r>
              <a:rPr lang="de-DE" sz="1200" dirty="0">
                <a:solidFill>
                  <a:srgbClr val="002060"/>
                </a:solidFill>
              </a:rPr>
              <a:t> (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each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cavity</a:t>
            </a:r>
            <a:r>
              <a:rPr lang="de-DE" sz="1200" dirty="0">
                <a:solidFill>
                  <a:srgbClr val="002060"/>
                </a:solidFill>
              </a:rPr>
              <a:t>) at a </a:t>
            </a:r>
            <a:r>
              <a:rPr lang="de-DE" sz="1200" dirty="0" err="1">
                <a:solidFill>
                  <a:srgbClr val="002060"/>
                </a:solidFill>
              </a:rPr>
              <a:t>production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batch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50 </a:t>
            </a:r>
            <a:r>
              <a:rPr lang="de-DE" sz="1200" dirty="0" err="1">
                <a:solidFill>
                  <a:srgbClr val="002060"/>
                </a:solidFill>
              </a:rPr>
              <a:t>pieces</a:t>
            </a:r>
            <a:r>
              <a:rPr lang="de-DE" sz="1200" dirty="0">
                <a:solidFill>
                  <a:srgbClr val="002060"/>
                </a:solidFill>
              </a:rPr>
              <a:t>. [</a:t>
            </a:r>
            <a:r>
              <a:rPr lang="de-DE" sz="1200" dirty="0" err="1">
                <a:solidFill>
                  <a:srgbClr val="002060"/>
                </a:solidFill>
              </a:rPr>
              <a:t>If</a:t>
            </a:r>
            <a:r>
              <a:rPr lang="de-DE" sz="1200" dirty="0">
                <a:solidFill>
                  <a:srgbClr val="002060"/>
                </a:solidFill>
              </a:rPr>
              <a:t> a </a:t>
            </a:r>
            <a:r>
              <a:rPr lang="de-DE" sz="1200" dirty="0" err="1">
                <a:solidFill>
                  <a:srgbClr val="002060"/>
                </a:solidFill>
              </a:rPr>
              <a:t>process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capability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evidence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necessary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it</a:t>
            </a:r>
            <a:r>
              <a:rPr lang="de-DE" sz="1200" dirty="0">
                <a:solidFill>
                  <a:srgbClr val="002060"/>
                </a:solidFill>
              </a:rPr>
              <a:t> will </a:t>
            </a:r>
            <a:r>
              <a:rPr lang="de-DE" sz="1200" dirty="0" err="1">
                <a:solidFill>
                  <a:srgbClr val="002060"/>
                </a:solidFill>
              </a:rPr>
              <a:t>be</a:t>
            </a:r>
            <a:r>
              <a:rPr lang="de-DE" sz="1200" dirty="0">
                <a:solidFill>
                  <a:srgbClr val="002060"/>
                </a:solidFill>
              </a:rPr>
              <a:t>  </a:t>
            </a:r>
            <a:r>
              <a:rPr lang="de-DE" sz="1200" dirty="0" err="1">
                <a:solidFill>
                  <a:srgbClr val="002060"/>
                </a:solidFill>
              </a:rPr>
              <a:t>marked</a:t>
            </a:r>
            <a:r>
              <a:rPr lang="de-DE" sz="1200" dirty="0">
                <a:solidFill>
                  <a:srgbClr val="002060"/>
                </a:solidFill>
              </a:rPr>
              <a:t> in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Z45 / B03 .] 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>
          <a:solidFill>
            <a:schemeClr val="accent2"/>
          </a:solidFill>
        </p:spPr>
        <p:txBody>
          <a:bodyPr/>
          <a:lstStyle/>
          <a:p>
            <a:r>
              <a:rPr lang="de-DE" sz="2000" dirty="0">
                <a:latin typeface="+mn-lt"/>
              </a:rPr>
              <a:t>Vereinfachte Bemusterung - </a:t>
            </a:r>
            <a:r>
              <a:rPr lang="de-DE" sz="2000" dirty="0" err="1">
                <a:latin typeface="+mn-lt"/>
              </a:rPr>
              <a:t>Reduced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sampling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process</a:t>
            </a:r>
            <a:br>
              <a:rPr lang="de-DE" sz="2000" dirty="0">
                <a:latin typeface="+mn-lt"/>
              </a:rPr>
            </a:br>
            <a:r>
              <a:rPr lang="de-DE" altLang="de-DE" sz="2000" dirty="0">
                <a:latin typeface="+mn-lt"/>
                <a:cs typeface="Arial" charset="0"/>
              </a:rPr>
              <a:t>Maßprüfung und  Prozessfähigkeit - Dimensional </a:t>
            </a:r>
            <a:r>
              <a:rPr lang="de-DE" altLang="de-DE" sz="2000" dirty="0" err="1">
                <a:latin typeface="+mn-lt"/>
                <a:cs typeface="Arial" charset="0"/>
              </a:rPr>
              <a:t>test</a:t>
            </a:r>
            <a:r>
              <a:rPr lang="de-DE" altLang="de-DE" sz="2000" dirty="0">
                <a:latin typeface="+mn-lt"/>
                <a:cs typeface="Arial" charset="0"/>
              </a:rPr>
              <a:t> and </a:t>
            </a:r>
            <a:r>
              <a:rPr lang="de-DE" altLang="de-DE" sz="2000" dirty="0" err="1">
                <a:latin typeface="+mn-lt"/>
                <a:cs typeface="Arial" charset="0"/>
              </a:rPr>
              <a:t>process</a:t>
            </a:r>
            <a:r>
              <a:rPr lang="de-DE" altLang="de-DE" sz="2000" dirty="0">
                <a:latin typeface="+mn-lt"/>
                <a:cs typeface="Arial" charset="0"/>
              </a:rPr>
              <a:t> </a:t>
            </a:r>
            <a:r>
              <a:rPr lang="de-DE" altLang="de-DE" sz="2000" dirty="0" err="1">
                <a:latin typeface="+mn-lt"/>
                <a:cs typeface="Arial" charset="0"/>
              </a:rPr>
              <a:t>capability</a:t>
            </a:r>
            <a:endParaRPr lang="de-DE" sz="2000" b="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35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1732718" y="6492876"/>
            <a:ext cx="2568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0FED02-0259-420E-80E1-2066F5A390A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28650" y="1505689"/>
            <a:ext cx="9468560" cy="46263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Bei Abweichungen ist vom Lieferanten vorab eine schriftliche Genehmigung /  VEA beim zuständigen </a:t>
            </a:r>
            <a:r>
              <a:rPr lang="de-DE" sz="1200" dirty="0" err="1">
                <a:solidFill>
                  <a:schemeClr val="tx2">
                    <a:lumMod val="50000"/>
                  </a:schemeClr>
                </a:solidFill>
              </a:rPr>
              <a:t>ebm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-papst Konstruktionsbereich einzuholen und den Erstmusterunterlagen beizufügen! </a:t>
            </a:r>
            <a:r>
              <a:rPr lang="de-DE" sz="1200" dirty="0">
                <a:solidFill>
                  <a:srgbClr val="002060"/>
                </a:solidFill>
              </a:rPr>
              <a:t>-  </a:t>
            </a:r>
            <a:r>
              <a:rPr lang="en-US" sz="1200" dirty="0">
                <a:solidFill>
                  <a:srgbClr val="002060"/>
                </a:solidFill>
              </a:rPr>
              <a:t>In case of deviations, the supplier must obtain prior written approval /  VEA from the responsible </a:t>
            </a:r>
            <a:r>
              <a:rPr lang="en-US" sz="1200" dirty="0" err="1">
                <a:solidFill>
                  <a:srgbClr val="002060"/>
                </a:solidFill>
              </a:rPr>
              <a:t>ebm-papst</a:t>
            </a:r>
            <a:r>
              <a:rPr lang="en-US" sz="1200" dirty="0">
                <a:solidFill>
                  <a:srgbClr val="002060"/>
                </a:solidFill>
              </a:rPr>
              <a:t> design department and attach it to the initial sample documents.</a:t>
            </a:r>
          </a:p>
          <a:p>
            <a:pPr>
              <a:lnSpc>
                <a:spcPct val="90000"/>
              </a:lnSpc>
            </a:pPr>
            <a:endParaRPr lang="de-DE" sz="1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200" b="1" dirty="0">
                <a:solidFill>
                  <a:schemeClr val="tx2">
                    <a:lumMod val="50000"/>
                  </a:schemeClr>
                </a:solidFill>
              </a:rPr>
              <a:t>In diesen Fällen ist ein VEA erforderlich  </a:t>
            </a:r>
            <a:r>
              <a:rPr lang="de-DE" sz="1200" b="1" dirty="0">
                <a:solidFill>
                  <a:srgbClr val="002060"/>
                </a:solidFill>
              </a:rPr>
              <a:t>-  </a:t>
            </a:r>
            <a:r>
              <a:rPr lang="en-US" sz="1200" b="1" dirty="0">
                <a:solidFill>
                  <a:srgbClr val="002060"/>
                </a:solidFill>
              </a:rPr>
              <a:t>In these cases a VEA is required:</a:t>
            </a:r>
          </a:p>
          <a:p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Abweichung bei Prüfmaßen oder besonderen Merkmalen laut Zeichnung/Spezifikation  (beides eindeutig gekennzeichnet mit Ballon)</a:t>
            </a:r>
          </a:p>
          <a:p>
            <a:pPr lvl="0"/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1200" dirty="0">
                <a:solidFill>
                  <a:srgbClr val="002060"/>
                </a:solidFill>
              </a:rPr>
              <a:t>-  </a:t>
            </a:r>
            <a:r>
              <a:rPr lang="en-US" sz="1200" dirty="0">
                <a:solidFill>
                  <a:srgbClr val="002060"/>
                </a:solidFill>
              </a:rPr>
              <a:t>Deviating test dimensions or special features according to drawing/specification (both clearly marked with balloon)</a:t>
            </a:r>
            <a:endParaRPr lang="de-DE" sz="1200" dirty="0">
              <a:solidFill>
                <a:srgbClr val="002060"/>
              </a:solidFill>
            </a:endParaRPr>
          </a:p>
          <a:p>
            <a:pPr lvl="0"/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Abweichende Maße mit definierter Toleranz (keine Allgemeintoleranzen)  </a:t>
            </a:r>
            <a:r>
              <a:rPr lang="de-DE" sz="1200" dirty="0">
                <a:solidFill>
                  <a:srgbClr val="002060"/>
                </a:solidFill>
              </a:rPr>
              <a:t>- </a:t>
            </a:r>
            <a:r>
              <a:rPr lang="en-US" sz="1200" dirty="0">
                <a:solidFill>
                  <a:srgbClr val="002060"/>
                </a:solidFill>
              </a:rPr>
              <a:t>Deviating dimensions with defined tolerance (no general tolerances) </a:t>
            </a:r>
            <a:endParaRPr lang="de-DE" sz="1200" dirty="0">
              <a:solidFill>
                <a:srgbClr val="002060"/>
              </a:solidFill>
            </a:endParaRPr>
          </a:p>
          <a:p>
            <a:pPr lvl="0"/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Mängel wie Kratzer, Dellen, Ausspülungen, Grate, Lunker, Risse, Verzug  </a:t>
            </a:r>
            <a:r>
              <a:rPr lang="de-DE" sz="1200" dirty="0">
                <a:solidFill>
                  <a:srgbClr val="002060"/>
                </a:solidFill>
              </a:rPr>
              <a:t>-  </a:t>
            </a:r>
            <a:r>
              <a:rPr lang="en-US" sz="1200" dirty="0">
                <a:solidFill>
                  <a:srgbClr val="002060"/>
                </a:solidFill>
              </a:rPr>
              <a:t>Defects such as scratches, dents, washouts, burrs, shrinkage cavities, cracks, warpage</a:t>
            </a:r>
            <a:endParaRPr lang="de-DE" sz="1200" dirty="0">
              <a:solidFill>
                <a:srgbClr val="002060"/>
              </a:solidFill>
            </a:endParaRPr>
          </a:p>
          <a:p>
            <a:pPr lvl="0"/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Mängel aufgrund von Werkzeugbeschädigungen  </a:t>
            </a:r>
            <a:r>
              <a:rPr lang="de-DE" sz="1200" dirty="0">
                <a:solidFill>
                  <a:srgbClr val="002060"/>
                </a:solidFill>
              </a:rPr>
              <a:t>-  </a:t>
            </a:r>
            <a:r>
              <a:rPr lang="en-US" sz="1200" dirty="0">
                <a:solidFill>
                  <a:srgbClr val="002060"/>
                </a:solidFill>
              </a:rPr>
              <a:t>Defects due to tool damage</a:t>
            </a:r>
            <a:endParaRPr lang="de-DE" sz="1200" dirty="0">
              <a:solidFill>
                <a:srgbClr val="002060"/>
              </a:solidFill>
            </a:endParaRPr>
          </a:p>
          <a:p>
            <a:pPr lvl="0"/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Werkstoff nicht nach Dokumentation  </a:t>
            </a:r>
            <a:r>
              <a:rPr lang="de-DE" sz="1200" dirty="0">
                <a:solidFill>
                  <a:srgbClr val="002060"/>
                </a:solidFill>
              </a:rPr>
              <a:t>-  </a:t>
            </a:r>
            <a:r>
              <a:rPr lang="en-US" sz="1200" dirty="0">
                <a:solidFill>
                  <a:srgbClr val="002060"/>
                </a:solidFill>
              </a:rPr>
              <a:t>Material not according to documentation</a:t>
            </a:r>
            <a:endParaRPr lang="de-DE" sz="1200" dirty="0">
              <a:solidFill>
                <a:srgbClr val="002060"/>
              </a:solidFill>
            </a:endParaRPr>
          </a:p>
          <a:p>
            <a:pPr lvl="0"/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Teile nicht nach Serienbedingungen hergestellt (z.B. kein </a:t>
            </a:r>
            <a:r>
              <a:rPr lang="de-DE" sz="1200" dirty="0" err="1">
                <a:solidFill>
                  <a:schemeClr val="tx2">
                    <a:lumMod val="50000"/>
                  </a:schemeClr>
                </a:solidFill>
              </a:rPr>
              <a:t>Beschneidewerkzeug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vorhanden) </a:t>
            </a:r>
            <a:r>
              <a:rPr lang="de-DE" sz="1200" dirty="0">
                <a:solidFill>
                  <a:srgbClr val="002060"/>
                </a:solidFill>
              </a:rPr>
              <a:t> -  </a:t>
            </a:r>
            <a:r>
              <a:rPr lang="en-US" sz="1200" dirty="0">
                <a:solidFill>
                  <a:srgbClr val="002060"/>
                </a:solidFill>
              </a:rPr>
              <a:t>Parts not produced according to series conditions (e.g. no trimming tool available)</a:t>
            </a:r>
            <a:endParaRPr lang="de-DE" sz="1200" dirty="0">
              <a:solidFill>
                <a:srgbClr val="002060"/>
              </a:solidFill>
            </a:endParaRPr>
          </a:p>
          <a:p>
            <a:pPr lvl="0"/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LP-Bestückung (z.B. Qualität der Lackierung, Kennzeichnungen, Ausgabestand …) abweichend  </a:t>
            </a:r>
            <a:r>
              <a:rPr lang="de-DE" sz="1200" dirty="0">
                <a:solidFill>
                  <a:srgbClr val="002060"/>
                </a:solidFill>
              </a:rPr>
              <a:t>-  </a:t>
            </a:r>
            <a:r>
              <a:rPr lang="en-US" sz="1200" dirty="0">
                <a:solidFill>
                  <a:srgbClr val="002060"/>
                </a:solidFill>
              </a:rPr>
              <a:t>PCB assembly (e.g. quality of coating, markings, Index ...) deviating</a:t>
            </a:r>
            <a:endParaRPr lang="de-DE" sz="1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>
          <a:solidFill>
            <a:schemeClr val="accent2"/>
          </a:solidFill>
        </p:spPr>
        <p:txBody>
          <a:bodyPr/>
          <a:lstStyle/>
          <a:p>
            <a:r>
              <a:rPr lang="de-DE" sz="2000" dirty="0">
                <a:cs typeface="Arial" charset="0"/>
              </a:rPr>
              <a:t>Vorabprüfung Erstbemusterung bei Abweichungen (VEA) -	</a:t>
            </a:r>
            <a:r>
              <a:rPr lang="en-US" sz="2000" dirty="0">
                <a:cs typeface="Arial" charset="0"/>
              </a:rPr>
              <a:t>                             Preliminary inspection of initial sample (VEA) in case of deviations</a:t>
            </a:r>
          </a:p>
        </p:txBody>
      </p:sp>
    </p:spTree>
    <p:extLst>
      <p:ext uri="{BB962C8B-B14F-4D97-AF65-F5344CB8AC3E}">
        <p14:creationId xmlns:p14="http://schemas.microsoft.com/office/powerpoint/2010/main" val="38869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11732718" y="6492876"/>
            <a:ext cx="2568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0FED02-0259-420E-80E1-2066F5A390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28651" y="1514078"/>
            <a:ext cx="9468560" cy="4626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Mustermenge </a:t>
            </a:r>
            <a:r>
              <a:rPr lang="de-DE" sz="1200" dirty="0">
                <a:solidFill>
                  <a:srgbClr val="002060"/>
                </a:solidFill>
              </a:rPr>
              <a:t>– </a:t>
            </a:r>
            <a:r>
              <a:rPr lang="de-DE" sz="1200" dirty="0" err="1">
                <a:solidFill>
                  <a:srgbClr val="002060"/>
                </a:solidFill>
              </a:rPr>
              <a:t>Amount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samples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endParaRPr lang="de-DE" sz="1200" dirty="0">
              <a:solidFill>
                <a:srgbClr val="56748E">
                  <a:lumMod val="50000"/>
                </a:srgbClr>
              </a:solidFill>
            </a:endParaRP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r>
              <a:rPr lang="de-DE" sz="1200" dirty="0">
                <a:solidFill>
                  <a:srgbClr val="56748E">
                    <a:lumMod val="50000"/>
                  </a:srgbClr>
                </a:solidFill>
              </a:rPr>
              <a:t>Zwei Teile je Kavität (die vermessenen Teile müssen enthalten und gekennzeichnet sein).</a:t>
            </a: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r>
              <a:rPr lang="de-DE" sz="1200" dirty="0" err="1">
                <a:solidFill>
                  <a:srgbClr val="002060"/>
                </a:solidFill>
              </a:rPr>
              <a:t>Two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parts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each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cavity</a:t>
            </a:r>
            <a:r>
              <a:rPr lang="de-DE" sz="1200" dirty="0">
                <a:solidFill>
                  <a:srgbClr val="002060"/>
                </a:solidFill>
              </a:rPr>
              <a:t> (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parts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belonging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ISIR </a:t>
            </a:r>
            <a:r>
              <a:rPr lang="de-DE" sz="1200" dirty="0" err="1">
                <a:solidFill>
                  <a:srgbClr val="002060"/>
                </a:solidFill>
              </a:rPr>
              <a:t>have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included</a:t>
            </a:r>
            <a:r>
              <a:rPr lang="de-DE" sz="1200" dirty="0">
                <a:solidFill>
                  <a:srgbClr val="002060"/>
                </a:solidFill>
              </a:rPr>
              <a:t> and </a:t>
            </a:r>
            <a:r>
              <a:rPr lang="de-DE" sz="1200" dirty="0" err="1">
                <a:solidFill>
                  <a:srgbClr val="002060"/>
                </a:solidFill>
              </a:rPr>
              <a:t>marked</a:t>
            </a:r>
            <a:r>
              <a:rPr lang="de-DE" sz="1200" dirty="0">
                <a:solidFill>
                  <a:srgbClr val="002060"/>
                </a:solidFill>
              </a:rPr>
              <a:t>)</a:t>
            </a: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endParaRPr lang="de-DE" sz="1200" dirty="0">
              <a:solidFill>
                <a:srgbClr val="002060"/>
              </a:solidFill>
            </a:endParaRP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endParaRPr lang="de-DE" sz="1200" b="1" dirty="0">
              <a:solidFill>
                <a:srgbClr val="56748E">
                  <a:lumMod val="50000"/>
                </a:srgbClr>
              </a:solidFill>
            </a:endParaRP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r>
              <a:rPr lang="de-DE" sz="1200" dirty="0">
                <a:solidFill>
                  <a:srgbClr val="56748E">
                    <a:lumMod val="50000"/>
                  </a:srgbClr>
                </a:solidFill>
              </a:rPr>
              <a:t>Bei Varianten mit maschineller Bearbeitung (z.B. Gewinde) ist zusätzlich ein Muster je Kavität ohne Bearbeitung notwendig, außer die unbearbeiteten Teile wurden bereits mit einer anderen Variante bemustert und freigegeben.</a:t>
            </a: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versions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machining</a:t>
            </a:r>
            <a:r>
              <a:rPr lang="de-DE" sz="1200" dirty="0">
                <a:solidFill>
                  <a:srgbClr val="002060"/>
                </a:solidFill>
              </a:rPr>
              <a:t> (ex. </a:t>
            </a:r>
            <a:r>
              <a:rPr lang="de-DE" sz="1200" dirty="0" err="1">
                <a:solidFill>
                  <a:srgbClr val="002060"/>
                </a:solidFill>
              </a:rPr>
              <a:t>thread</a:t>
            </a:r>
            <a:r>
              <a:rPr lang="de-DE" sz="1200" dirty="0">
                <a:solidFill>
                  <a:srgbClr val="002060"/>
                </a:solidFill>
              </a:rPr>
              <a:t>) </a:t>
            </a:r>
            <a:r>
              <a:rPr lang="de-DE" sz="1200" dirty="0" err="1">
                <a:solidFill>
                  <a:srgbClr val="002060"/>
                </a:solidFill>
              </a:rPr>
              <a:t>is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one</a:t>
            </a:r>
            <a:r>
              <a:rPr lang="de-DE" sz="1200" dirty="0">
                <a:solidFill>
                  <a:srgbClr val="002060"/>
                </a:solidFill>
              </a:rPr>
              <a:t> sample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each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cavity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without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machining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additionally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necessary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except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not </a:t>
            </a:r>
            <a:r>
              <a:rPr lang="de-DE" sz="1200" dirty="0" err="1">
                <a:solidFill>
                  <a:srgbClr val="002060"/>
                </a:solidFill>
              </a:rPr>
              <a:t>machined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parts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have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already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been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sampled</a:t>
            </a:r>
            <a:r>
              <a:rPr lang="de-DE" sz="1200" dirty="0">
                <a:solidFill>
                  <a:srgbClr val="002060"/>
                </a:solidFill>
              </a:rPr>
              <a:t> and </a:t>
            </a:r>
            <a:r>
              <a:rPr lang="de-DE" sz="1200" dirty="0" err="1">
                <a:solidFill>
                  <a:srgbClr val="002060"/>
                </a:solidFill>
              </a:rPr>
              <a:t>released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another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version</a:t>
            </a:r>
            <a:r>
              <a:rPr lang="de-DE" sz="1200" dirty="0">
                <a:solidFill>
                  <a:srgbClr val="002060"/>
                </a:solidFill>
              </a:rPr>
              <a:t>.</a:t>
            </a: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endParaRPr lang="de-DE" sz="1200" b="1" dirty="0">
              <a:solidFill>
                <a:srgbClr val="56748E">
                  <a:lumMod val="50000"/>
                </a:srgbClr>
              </a:solidFill>
            </a:endParaRPr>
          </a:p>
          <a:p>
            <a:pPr lvl="0" algn="just" defTabSz="914332">
              <a:lnSpc>
                <a:spcPct val="100000"/>
              </a:lnSpc>
              <a:spcBef>
                <a:spcPct val="20000"/>
              </a:spcBef>
            </a:pPr>
            <a:r>
              <a:rPr lang="de-DE" sz="1200" dirty="0">
                <a:solidFill>
                  <a:srgbClr val="56748E">
                    <a:lumMod val="50000"/>
                  </a:srgbClr>
                </a:solidFill>
              </a:rPr>
              <a:t>Bei Baugruppen sind  Einzelteile und die komplette Baugruppe vorzustellen (sofern Einzelteile nicht von epL beigestellt werden).</a:t>
            </a: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assembly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units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component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parts</a:t>
            </a:r>
            <a:r>
              <a:rPr lang="de-DE" sz="1200" dirty="0">
                <a:solidFill>
                  <a:srgbClr val="002060"/>
                </a:solidFill>
              </a:rPr>
              <a:t> and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completed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unit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has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sampled</a:t>
            </a:r>
            <a:r>
              <a:rPr lang="de-DE" sz="1200" dirty="0">
                <a:solidFill>
                  <a:srgbClr val="002060"/>
                </a:solidFill>
              </a:rPr>
              <a:t> (</a:t>
            </a:r>
            <a:r>
              <a:rPr lang="de-DE" sz="1200" dirty="0" err="1">
                <a:solidFill>
                  <a:srgbClr val="002060"/>
                </a:solidFill>
              </a:rPr>
              <a:t>insofar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components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are</a:t>
            </a:r>
            <a:r>
              <a:rPr lang="de-DE" sz="1200" dirty="0">
                <a:solidFill>
                  <a:srgbClr val="002060"/>
                </a:solidFill>
              </a:rPr>
              <a:t> not </a:t>
            </a:r>
            <a:r>
              <a:rPr lang="de-DE" sz="1200" dirty="0" err="1">
                <a:solidFill>
                  <a:srgbClr val="002060"/>
                </a:solidFill>
              </a:rPr>
              <a:t>provided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by</a:t>
            </a:r>
            <a:r>
              <a:rPr lang="de-DE" sz="1200" dirty="0">
                <a:solidFill>
                  <a:srgbClr val="002060"/>
                </a:solidFill>
              </a:rPr>
              <a:t> epL).</a:t>
            </a: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endParaRPr lang="de-DE" sz="1200" dirty="0">
              <a:solidFill>
                <a:srgbClr val="002060"/>
              </a:solidFill>
            </a:endParaRP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r>
              <a:rPr lang="de-DE" sz="1200" dirty="0">
                <a:solidFill>
                  <a:srgbClr val="56748E">
                    <a:lumMod val="50000"/>
                  </a:srgbClr>
                </a:solidFill>
              </a:rPr>
              <a:t>Vorlage des Teilelebenslauf der verwendeten Werkzeuge – </a:t>
            </a:r>
            <a:r>
              <a:rPr lang="de-DE" sz="1200" dirty="0" err="1">
                <a:solidFill>
                  <a:srgbClr val="56748E">
                    <a:lumMod val="50000"/>
                  </a:srgbClr>
                </a:solidFill>
              </a:rPr>
              <a:t>Presentation</a:t>
            </a:r>
            <a:r>
              <a:rPr lang="de-DE" sz="1200" dirty="0">
                <a:solidFill>
                  <a:srgbClr val="56748E">
                    <a:lumMod val="50000"/>
                  </a:srgbClr>
                </a:solidFill>
              </a:rPr>
              <a:t> </a:t>
            </a:r>
            <a:r>
              <a:rPr lang="de-DE" sz="1200" dirty="0" err="1">
                <a:solidFill>
                  <a:srgbClr val="56748E">
                    <a:lumMod val="50000"/>
                  </a:srgbClr>
                </a:solidFill>
              </a:rPr>
              <a:t>of</a:t>
            </a:r>
            <a:r>
              <a:rPr lang="de-DE" sz="1200" dirty="0">
                <a:solidFill>
                  <a:srgbClr val="56748E">
                    <a:lumMod val="50000"/>
                  </a:srgbClr>
                </a:solidFill>
              </a:rPr>
              <a:t> p</a:t>
            </a:r>
            <a:r>
              <a:rPr lang="en-US" sz="1200" dirty="0">
                <a:solidFill>
                  <a:srgbClr val="002060"/>
                </a:solidFill>
              </a:rPr>
              <a:t>arts history of the tools used</a:t>
            </a:r>
            <a:endParaRPr lang="de-DE" sz="1200" dirty="0">
              <a:solidFill>
                <a:srgbClr val="002060"/>
              </a:solidFill>
            </a:endParaRP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endParaRPr lang="de-DE" sz="1200" dirty="0">
              <a:solidFill>
                <a:srgbClr val="002060"/>
              </a:solidFill>
            </a:endParaRPr>
          </a:p>
          <a:p>
            <a:pPr lvl="0" defTabSz="914332">
              <a:lnSpc>
                <a:spcPct val="100000"/>
              </a:lnSpc>
              <a:spcBef>
                <a:spcPct val="20000"/>
              </a:spcBef>
            </a:pPr>
            <a:r>
              <a:rPr lang="de-DE" sz="1200" dirty="0">
                <a:solidFill>
                  <a:srgbClr val="56748E">
                    <a:lumMod val="50000"/>
                  </a:srgbClr>
                </a:solidFill>
              </a:rPr>
              <a:t>Vorzugsweise bitte das epL Formblatt 824 als Deckblatt verwenden. </a:t>
            </a:r>
            <a:r>
              <a:rPr lang="de-DE" sz="1200" dirty="0">
                <a:solidFill>
                  <a:srgbClr val="002060"/>
                </a:solidFill>
              </a:rPr>
              <a:t>- </a:t>
            </a:r>
            <a:r>
              <a:rPr lang="en-US" sz="1200" dirty="0">
                <a:solidFill>
                  <a:srgbClr val="002060"/>
                </a:solidFill>
              </a:rPr>
              <a:t>Preferably, please use epL Form 824 as cover sheet. </a:t>
            </a:r>
            <a:endParaRPr lang="de-DE" sz="12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b="1" dirty="0">
              <a:solidFill>
                <a:srgbClr val="002060"/>
              </a:solidFill>
              <a:latin typeface="+mn-lt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2800" tIns="0" rIns="36000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/>
              <a:t>Zusätzliche Informationen nur für Druckguss – </a:t>
            </a:r>
            <a:br>
              <a:rPr lang="de-DE" altLang="de-DE" sz="2000" dirty="0"/>
            </a:br>
            <a:r>
              <a:rPr lang="de-DE" altLang="de-DE" sz="2000" dirty="0"/>
              <a:t>Additional </a:t>
            </a:r>
            <a:r>
              <a:rPr lang="de-DE" altLang="de-DE" sz="2000" dirty="0" err="1"/>
              <a:t>information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only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die </a:t>
            </a:r>
            <a:r>
              <a:rPr lang="de-DE" altLang="de-DE" sz="2000" dirty="0" err="1"/>
              <a:t>casting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250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 bwMode="gray">
          <a:xfrm>
            <a:off x="11732718" y="6492876"/>
            <a:ext cx="2568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0FED02-0259-420E-80E1-2066F5A390A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2800" tIns="0" rIns="36000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/>
              <a:t>Zusätzliche Informationen nur für Druckguss – </a:t>
            </a:r>
            <a:br>
              <a:rPr lang="de-DE" altLang="de-DE" sz="2000" dirty="0"/>
            </a:br>
            <a:r>
              <a:rPr lang="de-DE" altLang="de-DE" sz="2000" dirty="0"/>
              <a:t>Additional </a:t>
            </a:r>
            <a:r>
              <a:rPr lang="de-DE" altLang="de-DE" sz="2000" dirty="0" err="1"/>
              <a:t>information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only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die </a:t>
            </a:r>
            <a:r>
              <a:rPr lang="de-DE" altLang="de-DE" sz="2000" dirty="0" err="1"/>
              <a:t>casting</a:t>
            </a:r>
            <a:endParaRPr lang="de-DE" sz="2000" dirty="0"/>
          </a:p>
        </p:txBody>
      </p:sp>
      <p:graphicFrame>
        <p:nvGraphicFramePr>
          <p:cNvPr id="6" name="Inhaltsplatzhalt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60844"/>
              </p:ext>
            </p:extLst>
          </p:nvPr>
        </p:nvGraphicFramePr>
        <p:xfrm>
          <a:off x="919811" y="1597697"/>
          <a:ext cx="8517045" cy="4491768"/>
        </p:xfrm>
        <a:graphic>
          <a:graphicData uri="http://schemas.openxmlformats.org/drawingml/2006/table">
            <a:tbl>
              <a:tblPr/>
              <a:tblGrid>
                <a:gridCol w="2735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0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3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Vollständiger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EMPB </a:t>
                      </a:r>
                      <a:b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complete</a:t>
                      </a:r>
                      <a:r>
                        <a:rPr lang="de-DE" sz="900" b="0" i="0" u="none" strike="noStrike" baseline="0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ISIR </a:t>
                      </a:r>
                      <a:b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</a:b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EMPB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Deckblatt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ISIR cover sheet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alle Maße</a:t>
                      </a:r>
                      <a:b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inkl. der Grundzeichnungen</a:t>
                      </a:r>
                      <a:b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all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dimensions</a:t>
                      </a:r>
                      <a:b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incl.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basic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drawings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alle Prüfmaße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inkl. der Grundzeichnungen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all inspection dimensions </a:t>
                      </a:r>
                      <a:br>
                        <a:rPr lang="en-US" sz="900" b="0" i="0" u="none" strike="noStrike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incl. of basic drawings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betreffende und beeinflußte Maße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inkl. der Grundzeichnungen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relevant and affected dimensions </a:t>
                      </a:r>
                      <a:br>
                        <a:rPr lang="en-US" sz="900" b="0" i="0" u="none" strike="noStrike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incl. of basic drawings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Neuteil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Neues Werkzeug (alle Mitteleinsätze und Rahmen)</a:t>
                      </a:r>
                      <a:b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part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tool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(all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inserts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frame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Neubelegung (alle Mitteleinsätze)</a:t>
                      </a:r>
                      <a:b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renewal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inserts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neuer Einsatz, Schieber etc.</a:t>
                      </a:r>
                      <a:b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insert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slider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etc.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Reparaturen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die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Einfluss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auf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Maße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haben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ausser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Kerne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repairs that have influence on dimensions (except cores)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Varianten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anderer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Ausblasflansch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Motorposition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etc.)    </a:t>
                      </a:r>
                    </a:p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keine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Prozessänderung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variants (different outlet flange, position middle insert, </a:t>
                      </a:r>
                      <a:b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pressure checking pin) no change in process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Varianten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mechanische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Bearbeitung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Prozessänderung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Gewinde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nach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Prüfvorschrift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0612445004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variants (machining) change in process</a:t>
                      </a:r>
                      <a:b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- threads acc. test specification 0612445004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Produktionsverlagerung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production relocation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neuer Unterlieferant (z.B. mechanische Bearbeitung)</a:t>
                      </a:r>
                      <a:b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sub-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supplier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 (e.g. </a:t>
                      </a:r>
                      <a:r>
                        <a:rPr lang="de-DE" sz="900" b="0" i="0" u="none" strike="noStrike" dirty="0" err="1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machining</a:t>
                      </a:r>
                      <a:r>
                        <a:rPr lang="de-DE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Vereinfachte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Bemusterung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S. 6)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reduced sampling process (acc. p. 6)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Nachbemusterungen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+mn-lt"/>
                        </a:rPr>
                        <a:t>re-samplings (second, third …)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2" marR="6192" marT="61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871119" y="1597697"/>
            <a:ext cx="1882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Notwendigkeit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de-DE" sz="12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Necessity</a:t>
            </a:r>
            <a:endParaRPr lang="de-DE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bm-papst_master_16x9_DE">
  <a:themeElements>
    <a:clrScheme name="ebm papst">
      <a:dk1>
        <a:sysClr val="windowText" lastClr="000000"/>
      </a:dk1>
      <a:lt1>
        <a:sysClr val="window" lastClr="FFFFFF"/>
      </a:lt1>
      <a:dk2>
        <a:srgbClr val="62798B"/>
      </a:dk2>
      <a:lt2>
        <a:srgbClr val="DCDFE7"/>
      </a:lt2>
      <a:accent1>
        <a:srgbClr val="007CBC"/>
      </a:accent1>
      <a:accent2>
        <a:srgbClr val="E07A0C"/>
      </a:accent2>
      <a:accent3>
        <a:srgbClr val="00A633"/>
      </a:accent3>
      <a:accent4>
        <a:srgbClr val="FBB900"/>
      </a:accent4>
      <a:accent5>
        <a:srgbClr val="62798B"/>
      </a:accent5>
      <a:accent6>
        <a:srgbClr val="A3BA1E"/>
      </a:accent6>
      <a:hlink>
        <a:srgbClr val="007CBC"/>
      </a:hlink>
      <a:folHlink>
        <a:srgbClr val="954F72"/>
      </a:folHlink>
    </a:clrScheme>
    <a:fontScheme name="ebm-paps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1000"/>
          </a:spcBef>
          <a:defRPr sz="2000" dirty="0">
            <a:solidFill>
              <a:prstClr val="black"/>
            </a:solidFill>
            <a:latin typeface="Corbel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ebm papst">
      <a:dk1>
        <a:sysClr val="windowText" lastClr="000000"/>
      </a:dk1>
      <a:lt1>
        <a:sysClr val="window" lastClr="FFFFFF"/>
      </a:lt1>
      <a:dk2>
        <a:srgbClr val="62798B"/>
      </a:dk2>
      <a:lt2>
        <a:srgbClr val="DCDFE7"/>
      </a:lt2>
      <a:accent1>
        <a:srgbClr val="007CBC"/>
      </a:accent1>
      <a:accent2>
        <a:srgbClr val="E07A0C"/>
      </a:accent2>
      <a:accent3>
        <a:srgbClr val="00A633"/>
      </a:accent3>
      <a:accent4>
        <a:srgbClr val="FBB900"/>
      </a:accent4>
      <a:accent5>
        <a:srgbClr val="62798B"/>
      </a:accent5>
      <a:accent6>
        <a:srgbClr val="A3BA1E"/>
      </a:accent6>
      <a:hlink>
        <a:srgbClr val="007CBC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ebm papst">
      <a:dk1>
        <a:sysClr val="windowText" lastClr="000000"/>
      </a:dk1>
      <a:lt1>
        <a:sysClr val="window" lastClr="FFFFFF"/>
      </a:lt1>
      <a:dk2>
        <a:srgbClr val="62798B"/>
      </a:dk2>
      <a:lt2>
        <a:srgbClr val="DCDFE7"/>
      </a:lt2>
      <a:accent1>
        <a:srgbClr val="007CBC"/>
      </a:accent1>
      <a:accent2>
        <a:srgbClr val="E07A0C"/>
      </a:accent2>
      <a:accent3>
        <a:srgbClr val="00A633"/>
      </a:accent3>
      <a:accent4>
        <a:srgbClr val="FBB900"/>
      </a:accent4>
      <a:accent5>
        <a:srgbClr val="62798B"/>
      </a:accent5>
      <a:accent6>
        <a:srgbClr val="A3BA1E"/>
      </a:accent6>
      <a:hlink>
        <a:srgbClr val="007CBC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sz="20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ebm-papst_Master_16x9_de (2)</Template>
  <TotalTime>0</TotalTime>
  <Words>2471</Words>
  <Application>Microsoft Office PowerPoint</Application>
  <PresentationFormat>Benutzerdefiniert</PresentationFormat>
  <Paragraphs>236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Corbel</vt:lpstr>
      <vt:lpstr>Symbol</vt:lpstr>
      <vt:lpstr>Wingdings</vt:lpstr>
      <vt:lpstr>ebm-papst_master_16x9_DE</vt:lpstr>
      <vt:lpstr>Richtlinie zur Freigabe von Zulieferteilen Guideline for sampling process</vt:lpstr>
      <vt:lpstr>Richtlinie Erstbemusterung - Guideline for sampling process</vt:lpstr>
      <vt:lpstr>Zweck / Definition - Object</vt:lpstr>
      <vt:lpstr>Mustermenge - Amount of samples </vt:lpstr>
      <vt:lpstr>Anlieferung -Delivery</vt:lpstr>
      <vt:lpstr>Vereinfachte Bemusterung - Reduced sampling process Maßprüfung und  Prozessfähigkeit - Dimensional test and process capability</vt:lpstr>
      <vt:lpstr>Vorabprüfung Erstbemusterung bei Abweichungen (VEA) -                              Preliminary inspection of initial sample (VEA) in case of deviations</vt:lpstr>
      <vt:lpstr>Zusätzliche Informationen nur für Druckguss –  Additional information only for die casting</vt:lpstr>
      <vt:lpstr>Zusätzliche Informationen nur für Druckguss –  Additional information only for die casting</vt:lpstr>
      <vt:lpstr>Zusätzliche Informationen nur für Leiterplatten –  Additional information only for  PCBA</vt:lpstr>
      <vt:lpstr>Zusätzliche Informationen nur für Leiterplatten –  Additional information only for  PCBA</vt:lpstr>
      <vt:lpstr>Zusätzliche Informationen nur für Kunststoff / Elastomere –  Additional information only for plastic / elastomer</vt:lpstr>
    </vt:vector>
  </TitlesOfParts>
  <Company>ebmpapst St.Georgen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Richtlinie zur Freigabe von Zulieferteilen Guideline for sampling process</dc:title>
  <dc:creator>Wimmer, Christian</dc:creator>
  <cp:lastModifiedBy>Wimmer, Christian</cp:lastModifiedBy>
  <cp:revision>66</cp:revision>
  <dcterms:created xsi:type="dcterms:W3CDTF">2021-05-07T08:29:28Z</dcterms:created>
  <dcterms:modified xsi:type="dcterms:W3CDTF">2025-02-18T11:45:09Z</dcterms:modified>
</cp:coreProperties>
</file>